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4"/>
  </p:sldMasterIdLst>
  <p:notesMasterIdLst>
    <p:notesMasterId r:id="rId18"/>
  </p:notesMasterIdLst>
  <p:sldIdLst>
    <p:sldId id="256" r:id="rId5"/>
    <p:sldId id="257" r:id="rId6"/>
    <p:sldId id="258" r:id="rId7"/>
    <p:sldId id="259" r:id="rId8"/>
    <p:sldId id="260" r:id="rId9"/>
    <p:sldId id="267" r:id="rId10"/>
    <p:sldId id="261" r:id="rId11"/>
    <p:sldId id="262" r:id="rId12"/>
    <p:sldId id="263" r:id="rId13"/>
    <p:sldId id="264" r:id="rId14"/>
    <p:sldId id="268" r:id="rId15"/>
    <p:sldId id="265"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1916" autoAdjust="0"/>
  </p:normalViewPr>
  <p:slideViewPr>
    <p:cSldViewPr snapToGrid="0">
      <p:cViewPr varScale="1">
        <p:scale>
          <a:sx n="36" d="100"/>
          <a:sy n="36" d="100"/>
        </p:scale>
        <p:origin x="1398" y="48"/>
      </p:cViewPr>
      <p:guideLst/>
    </p:cSldViewPr>
  </p:slideViewPr>
  <p:notesTextViewPr>
    <p:cViewPr>
      <p:scale>
        <a:sx n="1" d="1"/>
        <a:sy n="1" d="1"/>
      </p:scale>
      <p:origin x="0" y="-69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AA37B1-3EE4-4146-A51B-1764A5CB69FF}" type="doc">
      <dgm:prSet loTypeId="urn:microsoft.com/office/officeart/2005/8/layout/vProcess5" loCatId="process" qsTypeId="urn:microsoft.com/office/officeart/2005/8/quickstyle/simple5" qsCatId="simple" csTypeId="urn:microsoft.com/office/officeart/2005/8/colors/colorful1" csCatId="colorful" phldr="1"/>
      <dgm:spPr/>
      <dgm:t>
        <a:bodyPr/>
        <a:lstStyle/>
        <a:p>
          <a:endParaRPr lang="en-US"/>
        </a:p>
      </dgm:t>
    </dgm:pt>
    <dgm:pt modelId="{FB9B2C06-5F7B-49E7-B4FE-A97C398B6D7B}">
      <dgm:prSet/>
      <dgm:spPr/>
      <dgm:t>
        <a:bodyPr/>
        <a:lstStyle/>
        <a:p>
          <a:r>
            <a:rPr lang="en-US"/>
            <a:t>Hair is a temporary body modification but holds deep cultural significance.</a:t>
          </a:r>
        </a:p>
      </dgm:t>
    </dgm:pt>
    <dgm:pt modelId="{5950831A-9755-4B1D-812C-D59FD5BD3798}" type="parTrans" cxnId="{EBD1993D-5341-482A-A1C8-A3C0E8E54BE1}">
      <dgm:prSet/>
      <dgm:spPr/>
      <dgm:t>
        <a:bodyPr/>
        <a:lstStyle/>
        <a:p>
          <a:endParaRPr lang="en-US"/>
        </a:p>
      </dgm:t>
    </dgm:pt>
    <dgm:pt modelId="{B9AB258D-EB30-4660-BE79-851CC6AD5D79}" type="sibTrans" cxnId="{EBD1993D-5341-482A-A1C8-A3C0E8E54BE1}">
      <dgm:prSet/>
      <dgm:spPr/>
      <dgm:t>
        <a:bodyPr/>
        <a:lstStyle/>
        <a:p>
          <a:endParaRPr lang="en-US"/>
        </a:p>
      </dgm:t>
    </dgm:pt>
    <dgm:pt modelId="{E80A37EE-4992-4E5E-8A31-183B01508850}">
      <dgm:prSet/>
      <dgm:spPr/>
      <dgm:t>
        <a:bodyPr/>
        <a:lstStyle/>
        <a:p>
          <a:r>
            <a:rPr lang="en-US"/>
            <a:t>Black hair has been a means of communication and expression for black people.</a:t>
          </a:r>
        </a:p>
      </dgm:t>
    </dgm:pt>
    <dgm:pt modelId="{524999F1-E9A5-40A0-ADD8-0A2E9CE5AF5A}" type="parTrans" cxnId="{4E9A63FD-90D9-4E9D-A0BD-DC49EE2C129C}">
      <dgm:prSet/>
      <dgm:spPr/>
      <dgm:t>
        <a:bodyPr/>
        <a:lstStyle/>
        <a:p>
          <a:endParaRPr lang="en-US"/>
        </a:p>
      </dgm:t>
    </dgm:pt>
    <dgm:pt modelId="{FA2CD27C-733D-46D8-AEE7-8EE2D86769D1}" type="sibTrans" cxnId="{4E9A63FD-90D9-4E9D-A0BD-DC49EE2C129C}">
      <dgm:prSet/>
      <dgm:spPr/>
      <dgm:t>
        <a:bodyPr/>
        <a:lstStyle/>
        <a:p>
          <a:endParaRPr lang="en-US"/>
        </a:p>
      </dgm:t>
    </dgm:pt>
    <dgm:pt modelId="{507C4786-310F-47DD-8E3A-B7167948151F}">
      <dgm:prSet/>
      <dgm:spPr/>
      <dgm:t>
        <a:bodyPr/>
        <a:lstStyle/>
        <a:p>
          <a:r>
            <a:rPr lang="en-US" dirty="0"/>
            <a:t>The texture, style, and length of black hair have always been used to express one's identity, social status, and cultural heritage (Byrd &amp; </a:t>
          </a:r>
          <a:r>
            <a:rPr lang="en-US" dirty="0" err="1"/>
            <a:t>Tharps</a:t>
          </a:r>
          <a:r>
            <a:rPr lang="en-US" dirty="0"/>
            <a:t>, 2001). </a:t>
          </a:r>
        </a:p>
      </dgm:t>
    </dgm:pt>
    <dgm:pt modelId="{48195111-AEB3-404F-AFEA-AC1F2FDBAAD0}" type="parTrans" cxnId="{E2AADD89-E0D2-4CFF-868E-52E421E43D82}">
      <dgm:prSet/>
      <dgm:spPr/>
      <dgm:t>
        <a:bodyPr/>
        <a:lstStyle/>
        <a:p>
          <a:endParaRPr lang="en-US"/>
        </a:p>
      </dgm:t>
    </dgm:pt>
    <dgm:pt modelId="{7B8AB7CF-4A05-4F8A-96E5-6AD810A00CD5}" type="sibTrans" cxnId="{E2AADD89-E0D2-4CFF-868E-52E421E43D82}">
      <dgm:prSet/>
      <dgm:spPr/>
      <dgm:t>
        <a:bodyPr/>
        <a:lstStyle/>
        <a:p>
          <a:endParaRPr lang="en-US"/>
        </a:p>
      </dgm:t>
    </dgm:pt>
    <dgm:pt modelId="{04E0EA33-D88B-4DE4-97E5-BBABA962C50C}">
      <dgm:prSet/>
      <dgm:spPr/>
      <dgm:t>
        <a:bodyPr/>
        <a:lstStyle/>
        <a:p>
          <a:r>
            <a:rPr lang="en-US" dirty="0"/>
            <a:t>In recent years, black hair has become a political statement, with many individuals using it as a means of challenging societal norms and promoting self-love and acceptance.</a:t>
          </a:r>
        </a:p>
      </dgm:t>
    </dgm:pt>
    <dgm:pt modelId="{63006617-057D-4909-8A2A-6528B7837C59}" type="parTrans" cxnId="{8C345D50-5D29-4BCD-9F03-B3B0993DDB5E}">
      <dgm:prSet/>
      <dgm:spPr/>
      <dgm:t>
        <a:bodyPr/>
        <a:lstStyle/>
        <a:p>
          <a:endParaRPr lang="en-US"/>
        </a:p>
      </dgm:t>
    </dgm:pt>
    <dgm:pt modelId="{97B829DD-8CC1-41FA-82F2-13DBBBD3B7D9}" type="sibTrans" cxnId="{8C345D50-5D29-4BCD-9F03-B3B0993DDB5E}">
      <dgm:prSet/>
      <dgm:spPr/>
      <dgm:t>
        <a:bodyPr/>
        <a:lstStyle/>
        <a:p>
          <a:endParaRPr lang="en-US"/>
        </a:p>
      </dgm:t>
    </dgm:pt>
    <dgm:pt modelId="{AAB8CAAB-FDA1-4487-B9B9-1D6A56FAB04F}" type="pres">
      <dgm:prSet presAssocID="{6BAA37B1-3EE4-4146-A51B-1764A5CB69FF}" presName="outerComposite" presStyleCnt="0">
        <dgm:presLayoutVars>
          <dgm:chMax val="5"/>
          <dgm:dir/>
          <dgm:resizeHandles val="exact"/>
        </dgm:presLayoutVars>
      </dgm:prSet>
      <dgm:spPr/>
    </dgm:pt>
    <dgm:pt modelId="{D318AA98-D7CE-48E4-8AC8-95327E0794A6}" type="pres">
      <dgm:prSet presAssocID="{6BAA37B1-3EE4-4146-A51B-1764A5CB69FF}" presName="dummyMaxCanvas" presStyleCnt="0">
        <dgm:presLayoutVars/>
      </dgm:prSet>
      <dgm:spPr/>
    </dgm:pt>
    <dgm:pt modelId="{C6004A4A-C56F-43D5-A043-61147CD5C581}" type="pres">
      <dgm:prSet presAssocID="{6BAA37B1-3EE4-4146-A51B-1764A5CB69FF}" presName="FourNodes_1" presStyleLbl="node1" presStyleIdx="0" presStyleCnt="4">
        <dgm:presLayoutVars>
          <dgm:bulletEnabled val="1"/>
        </dgm:presLayoutVars>
      </dgm:prSet>
      <dgm:spPr/>
    </dgm:pt>
    <dgm:pt modelId="{6046E670-B371-4C20-A307-092B20824F80}" type="pres">
      <dgm:prSet presAssocID="{6BAA37B1-3EE4-4146-A51B-1764A5CB69FF}" presName="FourNodes_2" presStyleLbl="node1" presStyleIdx="1" presStyleCnt="4">
        <dgm:presLayoutVars>
          <dgm:bulletEnabled val="1"/>
        </dgm:presLayoutVars>
      </dgm:prSet>
      <dgm:spPr/>
    </dgm:pt>
    <dgm:pt modelId="{B4A74DF2-CB15-4E5A-9FB7-8C4F1FBBBB2E}" type="pres">
      <dgm:prSet presAssocID="{6BAA37B1-3EE4-4146-A51B-1764A5CB69FF}" presName="FourNodes_3" presStyleLbl="node1" presStyleIdx="2" presStyleCnt="4">
        <dgm:presLayoutVars>
          <dgm:bulletEnabled val="1"/>
        </dgm:presLayoutVars>
      </dgm:prSet>
      <dgm:spPr/>
    </dgm:pt>
    <dgm:pt modelId="{F9F618F5-8F74-416B-ADCA-101C3BB05B0D}" type="pres">
      <dgm:prSet presAssocID="{6BAA37B1-3EE4-4146-A51B-1764A5CB69FF}" presName="FourNodes_4" presStyleLbl="node1" presStyleIdx="3" presStyleCnt="4">
        <dgm:presLayoutVars>
          <dgm:bulletEnabled val="1"/>
        </dgm:presLayoutVars>
      </dgm:prSet>
      <dgm:spPr/>
    </dgm:pt>
    <dgm:pt modelId="{D2FAC880-0C59-42FA-9B37-06EA4DE1E325}" type="pres">
      <dgm:prSet presAssocID="{6BAA37B1-3EE4-4146-A51B-1764A5CB69FF}" presName="FourConn_1-2" presStyleLbl="fgAccFollowNode1" presStyleIdx="0" presStyleCnt="3">
        <dgm:presLayoutVars>
          <dgm:bulletEnabled val="1"/>
        </dgm:presLayoutVars>
      </dgm:prSet>
      <dgm:spPr/>
    </dgm:pt>
    <dgm:pt modelId="{E76628A9-1149-410F-8853-7EB606FAD384}" type="pres">
      <dgm:prSet presAssocID="{6BAA37B1-3EE4-4146-A51B-1764A5CB69FF}" presName="FourConn_2-3" presStyleLbl="fgAccFollowNode1" presStyleIdx="1" presStyleCnt="3">
        <dgm:presLayoutVars>
          <dgm:bulletEnabled val="1"/>
        </dgm:presLayoutVars>
      </dgm:prSet>
      <dgm:spPr/>
    </dgm:pt>
    <dgm:pt modelId="{25FD8674-BAAA-4EDF-8F57-B4EC00381B66}" type="pres">
      <dgm:prSet presAssocID="{6BAA37B1-3EE4-4146-A51B-1764A5CB69FF}" presName="FourConn_3-4" presStyleLbl="fgAccFollowNode1" presStyleIdx="2" presStyleCnt="3">
        <dgm:presLayoutVars>
          <dgm:bulletEnabled val="1"/>
        </dgm:presLayoutVars>
      </dgm:prSet>
      <dgm:spPr/>
    </dgm:pt>
    <dgm:pt modelId="{39EB0C88-E3D8-44E6-8C9C-80A8003829CE}" type="pres">
      <dgm:prSet presAssocID="{6BAA37B1-3EE4-4146-A51B-1764A5CB69FF}" presName="FourNodes_1_text" presStyleLbl="node1" presStyleIdx="3" presStyleCnt="4">
        <dgm:presLayoutVars>
          <dgm:bulletEnabled val="1"/>
        </dgm:presLayoutVars>
      </dgm:prSet>
      <dgm:spPr/>
    </dgm:pt>
    <dgm:pt modelId="{7DEF18B4-9EC1-4887-97BE-F8F28D334114}" type="pres">
      <dgm:prSet presAssocID="{6BAA37B1-3EE4-4146-A51B-1764A5CB69FF}" presName="FourNodes_2_text" presStyleLbl="node1" presStyleIdx="3" presStyleCnt="4">
        <dgm:presLayoutVars>
          <dgm:bulletEnabled val="1"/>
        </dgm:presLayoutVars>
      </dgm:prSet>
      <dgm:spPr/>
    </dgm:pt>
    <dgm:pt modelId="{E82C4556-C8BD-421C-A45C-DEC8A72CD0F4}" type="pres">
      <dgm:prSet presAssocID="{6BAA37B1-3EE4-4146-A51B-1764A5CB69FF}" presName="FourNodes_3_text" presStyleLbl="node1" presStyleIdx="3" presStyleCnt="4">
        <dgm:presLayoutVars>
          <dgm:bulletEnabled val="1"/>
        </dgm:presLayoutVars>
      </dgm:prSet>
      <dgm:spPr/>
    </dgm:pt>
    <dgm:pt modelId="{E1C3C81E-DA64-4287-9282-C551B2CEE144}" type="pres">
      <dgm:prSet presAssocID="{6BAA37B1-3EE4-4146-A51B-1764A5CB69FF}" presName="FourNodes_4_text" presStyleLbl="node1" presStyleIdx="3" presStyleCnt="4">
        <dgm:presLayoutVars>
          <dgm:bulletEnabled val="1"/>
        </dgm:presLayoutVars>
      </dgm:prSet>
      <dgm:spPr/>
    </dgm:pt>
  </dgm:ptLst>
  <dgm:cxnLst>
    <dgm:cxn modelId="{DF621B17-D6B4-4F96-A4D8-3D8A68C3234D}" type="presOf" srcId="{507C4786-310F-47DD-8E3A-B7167948151F}" destId="{E82C4556-C8BD-421C-A45C-DEC8A72CD0F4}" srcOrd="1" destOrd="0" presId="urn:microsoft.com/office/officeart/2005/8/layout/vProcess5"/>
    <dgm:cxn modelId="{4F1AC21E-0403-4AA6-8AD9-68B0229670B8}" type="presOf" srcId="{04E0EA33-D88B-4DE4-97E5-BBABA962C50C}" destId="{E1C3C81E-DA64-4287-9282-C551B2CEE144}" srcOrd="1" destOrd="0" presId="urn:microsoft.com/office/officeart/2005/8/layout/vProcess5"/>
    <dgm:cxn modelId="{46777535-C8B8-49CD-A859-B81D1F94DC9B}" type="presOf" srcId="{FB9B2C06-5F7B-49E7-B4FE-A97C398B6D7B}" destId="{C6004A4A-C56F-43D5-A043-61147CD5C581}" srcOrd="0" destOrd="0" presId="urn:microsoft.com/office/officeart/2005/8/layout/vProcess5"/>
    <dgm:cxn modelId="{EBD1993D-5341-482A-A1C8-A3C0E8E54BE1}" srcId="{6BAA37B1-3EE4-4146-A51B-1764A5CB69FF}" destId="{FB9B2C06-5F7B-49E7-B4FE-A97C398B6D7B}" srcOrd="0" destOrd="0" parTransId="{5950831A-9755-4B1D-812C-D59FD5BD3798}" sibTransId="{B9AB258D-EB30-4660-BE79-851CC6AD5D79}"/>
    <dgm:cxn modelId="{CD2DD260-E203-4D38-8FCE-142E10BAF5AE}" type="presOf" srcId="{E80A37EE-4992-4E5E-8A31-183B01508850}" destId="{6046E670-B371-4C20-A307-092B20824F80}" srcOrd="0" destOrd="0" presId="urn:microsoft.com/office/officeart/2005/8/layout/vProcess5"/>
    <dgm:cxn modelId="{50F2256D-5CA6-4155-AA27-7D168207EF25}" type="presOf" srcId="{04E0EA33-D88B-4DE4-97E5-BBABA962C50C}" destId="{F9F618F5-8F74-416B-ADCA-101C3BB05B0D}" srcOrd="0" destOrd="0" presId="urn:microsoft.com/office/officeart/2005/8/layout/vProcess5"/>
    <dgm:cxn modelId="{8C345D50-5D29-4BCD-9F03-B3B0993DDB5E}" srcId="{6BAA37B1-3EE4-4146-A51B-1764A5CB69FF}" destId="{04E0EA33-D88B-4DE4-97E5-BBABA962C50C}" srcOrd="3" destOrd="0" parTransId="{63006617-057D-4909-8A2A-6528B7837C59}" sibTransId="{97B829DD-8CC1-41FA-82F2-13DBBBD3B7D9}"/>
    <dgm:cxn modelId="{DA80537C-3A37-480D-9526-C05C44A0F561}" type="presOf" srcId="{507C4786-310F-47DD-8E3A-B7167948151F}" destId="{B4A74DF2-CB15-4E5A-9FB7-8C4F1FBBBB2E}" srcOrd="0" destOrd="0" presId="urn:microsoft.com/office/officeart/2005/8/layout/vProcess5"/>
    <dgm:cxn modelId="{E2AADD89-E0D2-4CFF-868E-52E421E43D82}" srcId="{6BAA37B1-3EE4-4146-A51B-1764A5CB69FF}" destId="{507C4786-310F-47DD-8E3A-B7167948151F}" srcOrd="2" destOrd="0" parTransId="{48195111-AEB3-404F-AFEA-AC1F2FDBAAD0}" sibTransId="{7B8AB7CF-4A05-4F8A-96E5-6AD810A00CD5}"/>
    <dgm:cxn modelId="{F08AFF8F-C9F4-431C-B5DF-69355A4E5DA3}" type="presOf" srcId="{B9AB258D-EB30-4660-BE79-851CC6AD5D79}" destId="{D2FAC880-0C59-42FA-9B37-06EA4DE1E325}" srcOrd="0" destOrd="0" presId="urn:microsoft.com/office/officeart/2005/8/layout/vProcess5"/>
    <dgm:cxn modelId="{EF19F2C5-DC82-405C-BD97-BC1776F89109}" type="presOf" srcId="{E80A37EE-4992-4E5E-8A31-183B01508850}" destId="{7DEF18B4-9EC1-4887-97BE-F8F28D334114}" srcOrd="1" destOrd="0" presId="urn:microsoft.com/office/officeart/2005/8/layout/vProcess5"/>
    <dgm:cxn modelId="{4F76B2D5-5244-4C10-99FE-2CCCE312493C}" type="presOf" srcId="{7B8AB7CF-4A05-4F8A-96E5-6AD810A00CD5}" destId="{25FD8674-BAAA-4EDF-8F57-B4EC00381B66}" srcOrd="0" destOrd="0" presId="urn:microsoft.com/office/officeart/2005/8/layout/vProcess5"/>
    <dgm:cxn modelId="{40C88FE6-83A0-4670-A97B-345AA555500D}" type="presOf" srcId="{6BAA37B1-3EE4-4146-A51B-1764A5CB69FF}" destId="{AAB8CAAB-FDA1-4487-B9B9-1D6A56FAB04F}" srcOrd="0" destOrd="0" presId="urn:microsoft.com/office/officeart/2005/8/layout/vProcess5"/>
    <dgm:cxn modelId="{74437DEB-EB1A-40E2-9603-065214F7A9C4}" type="presOf" srcId="{FB9B2C06-5F7B-49E7-B4FE-A97C398B6D7B}" destId="{39EB0C88-E3D8-44E6-8C9C-80A8003829CE}" srcOrd="1" destOrd="0" presId="urn:microsoft.com/office/officeart/2005/8/layout/vProcess5"/>
    <dgm:cxn modelId="{4E9A63FD-90D9-4E9D-A0BD-DC49EE2C129C}" srcId="{6BAA37B1-3EE4-4146-A51B-1764A5CB69FF}" destId="{E80A37EE-4992-4E5E-8A31-183B01508850}" srcOrd="1" destOrd="0" parTransId="{524999F1-E9A5-40A0-ADD8-0A2E9CE5AF5A}" sibTransId="{FA2CD27C-733D-46D8-AEE7-8EE2D86769D1}"/>
    <dgm:cxn modelId="{BD7CE5FE-E6EE-4C35-B584-CC3D41452BAF}" type="presOf" srcId="{FA2CD27C-733D-46D8-AEE7-8EE2D86769D1}" destId="{E76628A9-1149-410F-8853-7EB606FAD384}" srcOrd="0" destOrd="0" presId="urn:microsoft.com/office/officeart/2005/8/layout/vProcess5"/>
    <dgm:cxn modelId="{D527EDC3-12FC-4346-8B0C-34DA74C10C08}" type="presParOf" srcId="{AAB8CAAB-FDA1-4487-B9B9-1D6A56FAB04F}" destId="{D318AA98-D7CE-48E4-8AC8-95327E0794A6}" srcOrd="0" destOrd="0" presId="urn:microsoft.com/office/officeart/2005/8/layout/vProcess5"/>
    <dgm:cxn modelId="{BD83C621-3582-4D76-981A-CC982CA216E3}" type="presParOf" srcId="{AAB8CAAB-FDA1-4487-B9B9-1D6A56FAB04F}" destId="{C6004A4A-C56F-43D5-A043-61147CD5C581}" srcOrd="1" destOrd="0" presId="urn:microsoft.com/office/officeart/2005/8/layout/vProcess5"/>
    <dgm:cxn modelId="{98BC3882-6E28-4B0D-8FBF-6085D7FB0DED}" type="presParOf" srcId="{AAB8CAAB-FDA1-4487-B9B9-1D6A56FAB04F}" destId="{6046E670-B371-4C20-A307-092B20824F80}" srcOrd="2" destOrd="0" presId="urn:microsoft.com/office/officeart/2005/8/layout/vProcess5"/>
    <dgm:cxn modelId="{6D5EFD1D-9958-435E-A01C-24F96EF7A1EA}" type="presParOf" srcId="{AAB8CAAB-FDA1-4487-B9B9-1D6A56FAB04F}" destId="{B4A74DF2-CB15-4E5A-9FB7-8C4F1FBBBB2E}" srcOrd="3" destOrd="0" presId="urn:microsoft.com/office/officeart/2005/8/layout/vProcess5"/>
    <dgm:cxn modelId="{C6452F0D-BCB4-403B-9A66-6F36822711E6}" type="presParOf" srcId="{AAB8CAAB-FDA1-4487-B9B9-1D6A56FAB04F}" destId="{F9F618F5-8F74-416B-ADCA-101C3BB05B0D}" srcOrd="4" destOrd="0" presId="urn:microsoft.com/office/officeart/2005/8/layout/vProcess5"/>
    <dgm:cxn modelId="{20C8AB15-ACC3-4977-8A10-3C7D31020532}" type="presParOf" srcId="{AAB8CAAB-FDA1-4487-B9B9-1D6A56FAB04F}" destId="{D2FAC880-0C59-42FA-9B37-06EA4DE1E325}" srcOrd="5" destOrd="0" presId="urn:microsoft.com/office/officeart/2005/8/layout/vProcess5"/>
    <dgm:cxn modelId="{03C95823-9CE9-496D-89D7-31DAFA340FC2}" type="presParOf" srcId="{AAB8CAAB-FDA1-4487-B9B9-1D6A56FAB04F}" destId="{E76628A9-1149-410F-8853-7EB606FAD384}" srcOrd="6" destOrd="0" presId="urn:microsoft.com/office/officeart/2005/8/layout/vProcess5"/>
    <dgm:cxn modelId="{961FB569-23C0-49D8-AE60-CB18C8D9539B}" type="presParOf" srcId="{AAB8CAAB-FDA1-4487-B9B9-1D6A56FAB04F}" destId="{25FD8674-BAAA-4EDF-8F57-B4EC00381B66}" srcOrd="7" destOrd="0" presId="urn:microsoft.com/office/officeart/2005/8/layout/vProcess5"/>
    <dgm:cxn modelId="{FEE53CDA-529F-464A-8212-768836070E48}" type="presParOf" srcId="{AAB8CAAB-FDA1-4487-B9B9-1D6A56FAB04F}" destId="{39EB0C88-E3D8-44E6-8C9C-80A8003829CE}" srcOrd="8" destOrd="0" presId="urn:microsoft.com/office/officeart/2005/8/layout/vProcess5"/>
    <dgm:cxn modelId="{5BAD0496-3352-4369-8F6D-E18EBF235ED1}" type="presParOf" srcId="{AAB8CAAB-FDA1-4487-B9B9-1D6A56FAB04F}" destId="{7DEF18B4-9EC1-4887-97BE-F8F28D334114}" srcOrd="9" destOrd="0" presId="urn:microsoft.com/office/officeart/2005/8/layout/vProcess5"/>
    <dgm:cxn modelId="{24F5D897-0AD0-4220-95F8-6EB33E5F1F3D}" type="presParOf" srcId="{AAB8CAAB-FDA1-4487-B9B9-1D6A56FAB04F}" destId="{E82C4556-C8BD-421C-A45C-DEC8A72CD0F4}" srcOrd="10" destOrd="0" presId="urn:microsoft.com/office/officeart/2005/8/layout/vProcess5"/>
    <dgm:cxn modelId="{EF40FE35-DFBF-45FC-971E-7F4A1B9D7562}" type="presParOf" srcId="{AAB8CAAB-FDA1-4487-B9B9-1D6A56FAB04F}" destId="{E1C3C81E-DA64-4287-9282-C551B2CEE144}" srcOrd="11"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5EF249-060C-48BB-8163-7C1ED180FBEC}"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D46A13E4-6DA9-4F2B-978C-17A8C354109E}">
      <dgm:prSet/>
      <dgm:spPr/>
      <dgm:t>
        <a:bodyPr/>
        <a:lstStyle/>
        <a:p>
          <a:r>
            <a:rPr lang="en-US"/>
            <a:t>Black hair is more than just hair - it is a form of body art and communication that has been used for centuries to express one's identity, culture, and beliefs.</a:t>
          </a:r>
        </a:p>
      </dgm:t>
    </dgm:pt>
    <dgm:pt modelId="{77BEA5AB-48AD-4BC4-8E63-0550940BFFD6}" type="parTrans" cxnId="{3CC0F9F9-06B0-471C-9ED0-8B12DEA395C0}">
      <dgm:prSet/>
      <dgm:spPr/>
      <dgm:t>
        <a:bodyPr/>
        <a:lstStyle/>
        <a:p>
          <a:endParaRPr lang="en-US"/>
        </a:p>
      </dgm:t>
    </dgm:pt>
    <dgm:pt modelId="{C056B286-D59C-4B3C-9C48-B460EFF6F259}" type="sibTrans" cxnId="{3CC0F9F9-06B0-471C-9ED0-8B12DEA395C0}">
      <dgm:prSet/>
      <dgm:spPr/>
      <dgm:t>
        <a:bodyPr/>
        <a:lstStyle/>
        <a:p>
          <a:endParaRPr lang="en-US"/>
        </a:p>
      </dgm:t>
    </dgm:pt>
    <dgm:pt modelId="{0724CE6B-202D-4D27-AEBC-D96FC594C865}">
      <dgm:prSet/>
      <dgm:spPr/>
      <dgm:t>
        <a:bodyPr/>
        <a:lstStyle/>
        <a:p>
          <a:r>
            <a:rPr lang="en-US"/>
            <a:t>The continued problems of discrimination and appropriation serve as a reminder of the need for change to address these issues.</a:t>
          </a:r>
        </a:p>
      </dgm:t>
    </dgm:pt>
    <dgm:pt modelId="{2F35055D-7CE5-441A-8A95-F25316DB8A2C}" type="parTrans" cxnId="{8C5D9238-C8D1-423D-89F2-B4A851E086A7}">
      <dgm:prSet/>
      <dgm:spPr/>
      <dgm:t>
        <a:bodyPr/>
        <a:lstStyle/>
        <a:p>
          <a:endParaRPr lang="en-US"/>
        </a:p>
      </dgm:t>
    </dgm:pt>
    <dgm:pt modelId="{B96303A4-AC68-4A0C-A116-991F743132B5}" type="sibTrans" cxnId="{8C5D9238-C8D1-423D-89F2-B4A851E086A7}">
      <dgm:prSet/>
      <dgm:spPr/>
      <dgm:t>
        <a:bodyPr/>
        <a:lstStyle/>
        <a:p>
          <a:endParaRPr lang="en-US"/>
        </a:p>
      </dgm:t>
    </dgm:pt>
    <dgm:pt modelId="{64BFB219-EF65-45E0-8C98-9ED60F5A1122}">
      <dgm:prSet/>
      <dgm:spPr/>
      <dgm:t>
        <a:bodyPr/>
        <a:lstStyle/>
        <a:p>
          <a:r>
            <a:rPr lang="en-US"/>
            <a:t>As we continue to push for hair equality and celebrate the beauty of black hair, it is important to remember the rich history and heritage behind these styles and the messages they convey.</a:t>
          </a:r>
        </a:p>
      </dgm:t>
    </dgm:pt>
    <dgm:pt modelId="{78AE9C60-AE3D-410A-BF44-D9278082A3AF}" type="parTrans" cxnId="{60F8FD0C-9F5C-470F-BE6F-13A1D78540F0}">
      <dgm:prSet/>
      <dgm:spPr/>
      <dgm:t>
        <a:bodyPr/>
        <a:lstStyle/>
        <a:p>
          <a:endParaRPr lang="en-US"/>
        </a:p>
      </dgm:t>
    </dgm:pt>
    <dgm:pt modelId="{F58546FB-A481-411B-9D1F-63AD4DEF3C22}" type="sibTrans" cxnId="{60F8FD0C-9F5C-470F-BE6F-13A1D78540F0}">
      <dgm:prSet/>
      <dgm:spPr/>
      <dgm:t>
        <a:bodyPr/>
        <a:lstStyle/>
        <a:p>
          <a:endParaRPr lang="en-US"/>
        </a:p>
      </dgm:t>
    </dgm:pt>
    <dgm:pt modelId="{F6EA13CE-6234-4FB4-A02C-4A22F913E96E}" type="pres">
      <dgm:prSet presAssocID="{D25EF249-060C-48BB-8163-7C1ED180FBEC}" presName="outerComposite" presStyleCnt="0">
        <dgm:presLayoutVars>
          <dgm:chMax val="5"/>
          <dgm:dir/>
          <dgm:resizeHandles val="exact"/>
        </dgm:presLayoutVars>
      </dgm:prSet>
      <dgm:spPr/>
    </dgm:pt>
    <dgm:pt modelId="{E20D16AF-1864-4220-8CB1-72B9ED4492F1}" type="pres">
      <dgm:prSet presAssocID="{D25EF249-060C-48BB-8163-7C1ED180FBEC}" presName="dummyMaxCanvas" presStyleCnt="0">
        <dgm:presLayoutVars/>
      </dgm:prSet>
      <dgm:spPr/>
    </dgm:pt>
    <dgm:pt modelId="{1CF6A7CA-ABC5-4362-83FC-B45088AA0301}" type="pres">
      <dgm:prSet presAssocID="{D25EF249-060C-48BB-8163-7C1ED180FBEC}" presName="ThreeNodes_1" presStyleLbl="node1" presStyleIdx="0" presStyleCnt="3">
        <dgm:presLayoutVars>
          <dgm:bulletEnabled val="1"/>
        </dgm:presLayoutVars>
      </dgm:prSet>
      <dgm:spPr/>
    </dgm:pt>
    <dgm:pt modelId="{74F89D03-485B-40C1-82DB-E8952E722E44}" type="pres">
      <dgm:prSet presAssocID="{D25EF249-060C-48BB-8163-7C1ED180FBEC}" presName="ThreeNodes_2" presStyleLbl="node1" presStyleIdx="1" presStyleCnt="3">
        <dgm:presLayoutVars>
          <dgm:bulletEnabled val="1"/>
        </dgm:presLayoutVars>
      </dgm:prSet>
      <dgm:spPr/>
    </dgm:pt>
    <dgm:pt modelId="{C62F8CA6-3591-4543-BDD0-F74AD5700BCB}" type="pres">
      <dgm:prSet presAssocID="{D25EF249-060C-48BB-8163-7C1ED180FBEC}" presName="ThreeNodes_3" presStyleLbl="node1" presStyleIdx="2" presStyleCnt="3">
        <dgm:presLayoutVars>
          <dgm:bulletEnabled val="1"/>
        </dgm:presLayoutVars>
      </dgm:prSet>
      <dgm:spPr/>
    </dgm:pt>
    <dgm:pt modelId="{7653390B-3047-4A29-9CA8-F7FA96759660}" type="pres">
      <dgm:prSet presAssocID="{D25EF249-060C-48BB-8163-7C1ED180FBEC}" presName="ThreeConn_1-2" presStyleLbl="fgAccFollowNode1" presStyleIdx="0" presStyleCnt="2">
        <dgm:presLayoutVars>
          <dgm:bulletEnabled val="1"/>
        </dgm:presLayoutVars>
      </dgm:prSet>
      <dgm:spPr/>
    </dgm:pt>
    <dgm:pt modelId="{1CED6E7E-0AB0-41AC-B1C0-10C2F56A2FE0}" type="pres">
      <dgm:prSet presAssocID="{D25EF249-060C-48BB-8163-7C1ED180FBEC}" presName="ThreeConn_2-3" presStyleLbl="fgAccFollowNode1" presStyleIdx="1" presStyleCnt="2">
        <dgm:presLayoutVars>
          <dgm:bulletEnabled val="1"/>
        </dgm:presLayoutVars>
      </dgm:prSet>
      <dgm:spPr/>
    </dgm:pt>
    <dgm:pt modelId="{EDA73E2D-BC61-4E32-A2ED-46D057217ED6}" type="pres">
      <dgm:prSet presAssocID="{D25EF249-060C-48BB-8163-7C1ED180FBEC}" presName="ThreeNodes_1_text" presStyleLbl="node1" presStyleIdx="2" presStyleCnt="3">
        <dgm:presLayoutVars>
          <dgm:bulletEnabled val="1"/>
        </dgm:presLayoutVars>
      </dgm:prSet>
      <dgm:spPr/>
    </dgm:pt>
    <dgm:pt modelId="{9FB3DD85-08A4-4826-9EC7-69E47169BC13}" type="pres">
      <dgm:prSet presAssocID="{D25EF249-060C-48BB-8163-7C1ED180FBEC}" presName="ThreeNodes_2_text" presStyleLbl="node1" presStyleIdx="2" presStyleCnt="3">
        <dgm:presLayoutVars>
          <dgm:bulletEnabled val="1"/>
        </dgm:presLayoutVars>
      </dgm:prSet>
      <dgm:spPr/>
    </dgm:pt>
    <dgm:pt modelId="{CB3102F0-4ECB-402C-B220-D975D9450D7D}" type="pres">
      <dgm:prSet presAssocID="{D25EF249-060C-48BB-8163-7C1ED180FBEC}" presName="ThreeNodes_3_text" presStyleLbl="node1" presStyleIdx="2" presStyleCnt="3">
        <dgm:presLayoutVars>
          <dgm:bulletEnabled val="1"/>
        </dgm:presLayoutVars>
      </dgm:prSet>
      <dgm:spPr/>
    </dgm:pt>
  </dgm:ptLst>
  <dgm:cxnLst>
    <dgm:cxn modelId="{60F8FD0C-9F5C-470F-BE6F-13A1D78540F0}" srcId="{D25EF249-060C-48BB-8163-7C1ED180FBEC}" destId="{64BFB219-EF65-45E0-8C98-9ED60F5A1122}" srcOrd="2" destOrd="0" parTransId="{78AE9C60-AE3D-410A-BF44-D9278082A3AF}" sibTransId="{F58546FB-A481-411B-9D1F-63AD4DEF3C22}"/>
    <dgm:cxn modelId="{B01A5333-90A5-4CD9-A51C-091DE89CFBA4}" type="presOf" srcId="{64BFB219-EF65-45E0-8C98-9ED60F5A1122}" destId="{C62F8CA6-3591-4543-BDD0-F74AD5700BCB}" srcOrd="0" destOrd="0" presId="urn:microsoft.com/office/officeart/2005/8/layout/vProcess5"/>
    <dgm:cxn modelId="{8C5D9238-C8D1-423D-89F2-B4A851E086A7}" srcId="{D25EF249-060C-48BB-8163-7C1ED180FBEC}" destId="{0724CE6B-202D-4D27-AEBC-D96FC594C865}" srcOrd="1" destOrd="0" parTransId="{2F35055D-7CE5-441A-8A95-F25316DB8A2C}" sibTransId="{B96303A4-AC68-4A0C-A116-991F743132B5}"/>
    <dgm:cxn modelId="{2B027F5E-FD91-4093-A6AD-54A6C406B048}" type="presOf" srcId="{0724CE6B-202D-4D27-AEBC-D96FC594C865}" destId="{74F89D03-485B-40C1-82DB-E8952E722E44}" srcOrd="0" destOrd="0" presId="urn:microsoft.com/office/officeart/2005/8/layout/vProcess5"/>
    <dgm:cxn modelId="{A3A72844-64D9-4F3E-B184-B6ACA6058679}" type="presOf" srcId="{D46A13E4-6DA9-4F2B-978C-17A8C354109E}" destId="{1CF6A7CA-ABC5-4362-83FC-B45088AA0301}" srcOrd="0" destOrd="0" presId="urn:microsoft.com/office/officeart/2005/8/layout/vProcess5"/>
    <dgm:cxn modelId="{C2D92865-21A6-4CCD-816B-9576136CFFFB}" type="presOf" srcId="{B96303A4-AC68-4A0C-A116-991F743132B5}" destId="{1CED6E7E-0AB0-41AC-B1C0-10C2F56A2FE0}" srcOrd="0" destOrd="0" presId="urn:microsoft.com/office/officeart/2005/8/layout/vProcess5"/>
    <dgm:cxn modelId="{FDC19757-B46A-41CE-ACD0-484D2504E03F}" type="presOf" srcId="{D25EF249-060C-48BB-8163-7C1ED180FBEC}" destId="{F6EA13CE-6234-4FB4-A02C-4A22F913E96E}" srcOrd="0" destOrd="0" presId="urn:microsoft.com/office/officeart/2005/8/layout/vProcess5"/>
    <dgm:cxn modelId="{A5984CB5-B7DA-4F75-B437-9967624A0537}" type="presOf" srcId="{C056B286-D59C-4B3C-9C48-B460EFF6F259}" destId="{7653390B-3047-4A29-9CA8-F7FA96759660}" srcOrd="0" destOrd="0" presId="urn:microsoft.com/office/officeart/2005/8/layout/vProcess5"/>
    <dgm:cxn modelId="{D7BD9ED7-590E-4E12-B88B-D20A6B1072EB}" type="presOf" srcId="{0724CE6B-202D-4D27-AEBC-D96FC594C865}" destId="{9FB3DD85-08A4-4826-9EC7-69E47169BC13}" srcOrd="1" destOrd="0" presId="urn:microsoft.com/office/officeart/2005/8/layout/vProcess5"/>
    <dgm:cxn modelId="{3C5174E3-9EB1-434D-B463-E9CC4CB63DCC}" type="presOf" srcId="{D46A13E4-6DA9-4F2B-978C-17A8C354109E}" destId="{EDA73E2D-BC61-4E32-A2ED-46D057217ED6}" srcOrd="1" destOrd="0" presId="urn:microsoft.com/office/officeart/2005/8/layout/vProcess5"/>
    <dgm:cxn modelId="{731B91E4-6079-4D6E-B925-8119FCD169AB}" type="presOf" srcId="{64BFB219-EF65-45E0-8C98-9ED60F5A1122}" destId="{CB3102F0-4ECB-402C-B220-D975D9450D7D}" srcOrd="1" destOrd="0" presId="urn:microsoft.com/office/officeart/2005/8/layout/vProcess5"/>
    <dgm:cxn modelId="{3CC0F9F9-06B0-471C-9ED0-8B12DEA395C0}" srcId="{D25EF249-060C-48BB-8163-7C1ED180FBEC}" destId="{D46A13E4-6DA9-4F2B-978C-17A8C354109E}" srcOrd="0" destOrd="0" parTransId="{77BEA5AB-48AD-4BC4-8E63-0550940BFFD6}" sibTransId="{C056B286-D59C-4B3C-9C48-B460EFF6F259}"/>
    <dgm:cxn modelId="{773BCFC7-0D23-42DC-BC22-5B5AB6165DEA}" type="presParOf" srcId="{F6EA13CE-6234-4FB4-A02C-4A22F913E96E}" destId="{E20D16AF-1864-4220-8CB1-72B9ED4492F1}" srcOrd="0" destOrd="0" presId="urn:microsoft.com/office/officeart/2005/8/layout/vProcess5"/>
    <dgm:cxn modelId="{F7A63EE6-2D4B-4C9B-BFF6-649F46D81FAD}" type="presParOf" srcId="{F6EA13CE-6234-4FB4-A02C-4A22F913E96E}" destId="{1CF6A7CA-ABC5-4362-83FC-B45088AA0301}" srcOrd="1" destOrd="0" presId="urn:microsoft.com/office/officeart/2005/8/layout/vProcess5"/>
    <dgm:cxn modelId="{5717B721-C0E5-4424-B82A-0CF1487C5ECD}" type="presParOf" srcId="{F6EA13CE-6234-4FB4-A02C-4A22F913E96E}" destId="{74F89D03-485B-40C1-82DB-E8952E722E44}" srcOrd="2" destOrd="0" presId="urn:microsoft.com/office/officeart/2005/8/layout/vProcess5"/>
    <dgm:cxn modelId="{1B165BCE-8741-41E4-9DAD-4F22BBA44AE1}" type="presParOf" srcId="{F6EA13CE-6234-4FB4-A02C-4A22F913E96E}" destId="{C62F8CA6-3591-4543-BDD0-F74AD5700BCB}" srcOrd="3" destOrd="0" presId="urn:microsoft.com/office/officeart/2005/8/layout/vProcess5"/>
    <dgm:cxn modelId="{4D6CFC0F-BF9F-4AB4-81F3-A946BB31BF84}" type="presParOf" srcId="{F6EA13CE-6234-4FB4-A02C-4A22F913E96E}" destId="{7653390B-3047-4A29-9CA8-F7FA96759660}" srcOrd="4" destOrd="0" presId="urn:microsoft.com/office/officeart/2005/8/layout/vProcess5"/>
    <dgm:cxn modelId="{51122D16-2E75-4B2E-B8CD-3CAFC41B7D2A}" type="presParOf" srcId="{F6EA13CE-6234-4FB4-A02C-4A22F913E96E}" destId="{1CED6E7E-0AB0-41AC-B1C0-10C2F56A2FE0}" srcOrd="5" destOrd="0" presId="urn:microsoft.com/office/officeart/2005/8/layout/vProcess5"/>
    <dgm:cxn modelId="{90908C08-3410-45D8-BD1E-8B1AF9FD39E1}" type="presParOf" srcId="{F6EA13CE-6234-4FB4-A02C-4A22F913E96E}" destId="{EDA73E2D-BC61-4E32-A2ED-46D057217ED6}" srcOrd="6" destOrd="0" presId="urn:microsoft.com/office/officeart/2005/8/layout/vProcess5"/>
    <dgm:cxn modelId="{3BD644E3-20BB-4A6B-BA7F-2963AABB3FC7}" type="presParOf" srcId="{F6EA13CE-6234-4FB4-A02C-4A22F913E96E}" destId="{9FB3DD85-08A4-4826-9EC7-69E47169BC13}" srcOrd="7" destOrd="0" presId="urn:microsoft.com/office/officeart/2005/8/layout/vProcess5"/>
    <dgm:cxn modelId="{FD9D7A71-DDED-4B9D-BBAC-89A11313E784}" type="presParOf" srcId="{F6EA13CE-6234-4FB4-A02C-4A22F913E96E}" destId="{CB3102F0-4ECB-402C-B220-D975D9450D7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04A4A-C56F-43D5-A043-61147CD5C581}">
      <dsp:nvSpPr>
        <dsp:cNvPr id="0" name=""/>
        <dsp:cNvSpPr/>
      </dsp:nvSpPr>
      <dsp:spPr>
        <a:xfrm>
          <a:off x="0" y="0"/>
          <a:ext cx="5554980" cy="85331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Hair is a temporary body modification but holds deep cultural significance.</a:t>
          </a:r>
        </a:p>
      </dsp:txBody>
      <dsp:txXfrm>
        <a:off x="24993" y="24993"/>
        <a:ext cx="4562079" cy="803330"/>
      </dsp:txXfrm>
    </dsp:sp>
    <dsp:sp modelId="{6046E670-B371-4C20-A307-092B20824F80}">
      <dsp:nvSpPr>
        <dsp:cNvPr id="0" name=""/>
        <dsp:cNvSpPr/>
      </dsp:nvSpPr>
      <dsp:spPr>
        <a:xfrm>
          <a:off x="465229" y="1008465"/>
          <a:ext cx="5554980" cy="85331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Black hair has been a means of communication and expression for black people.</a:t>
          </a:r>
        </a:p>
      </dsp:txBody>
      <dsp:txXfrm>
        <a:off x="490222" y="1033458"/>
        <a:ext cx="4485108" cy="803330"/>
      </dsp:txXfrm>
    </dsp:sp>
    <dsp:sp modelId="{B4A74DF2-CB15-4E5A-9FB7-8C4F1FBBBB2E}">
      <dsp:nvSpPr>
        <dsp:cNvPr id="0" name=""/>
        <dsp:cNvSpPr/>
      </dsp:nvSpPr>
      <dsp:spPr>
        <a:xfrm>
          <a:off x="923515" y="2016930"/>
          <a:ext cx="5554980" cy="85331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The texture, style, and length of black hair have always been used to express one's identity, social status, and cultural heritage (Byrd &amp; </a:t>
          </a:r>
          <a:r>
            <a:rPr lang="en-US" sz="1400" kern="1200" dirty="0" err="1"/>
            <a:t>Tharps</a:t>
          </a:r>
          <a:r>
            <a:rPr lang="en-US" sz="1400" kern="1200" dirty="0"/>
            <a:t>, 2001). </a:t>
          </a:r>
        </a:p>
      </dsp:txBody>
      <dsp:txXfrm>
        <a:off x="948508" y="2041923"/>
        <a:ext cx="4492052" cy="803330"/>
      </dsp:txXfrm>
    </dsp:sp>
    <dsp:sp modelId="{F9F618F5-8F74-416B-ADCA-101C3BB05B0D}">
      <dsp:nvSpPr>
        <dsp:cNvPr id="0" name=""/>
        <dsp:cNvSpPr/>
      </dsp:nvSpPr>
      <dsp:spPr>
        <a:xfrm>
          <a:off x="1388744" y="3025395"/>
          <a:ext cx="5554980" cy="85331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In recent years, black hair has become a political statement, with many individuals using it as a means of challenging societal norms and promoting self-love and acceptance.</a:t>
          </a:r>
        </a:p>
      </dsp:txBody>
      <dsp:txXfrm>
        <a:off x="1413737" y="3050388"/>
        <a:ext cx="4485108" cy="803330"/>
      </dsp:txXfrm>
    </dsp:sp>
    <dsp:sp modelId="{D2FAC880-0C59-42FA-9B37-06EA4DE1E325}">
      <dsp:nvSpPr>
        <dsp:cNvPr id="0" name=""/>
        <dsp:cNvSpPr/>
      </dsp:nvSpPr>
      <dsp:spPr>
        <a:xfrm>
          <a:off x="5000324" y="653562"/>
          <a:ext cx="554655" cy="554655"/>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125121" y="653562"/>
        <a:ext cx="305061" cy="417378"/>
      </dsp:txXfrm>
    </dsp:sp>
    <dsp:sp modelId="{E76628A9-1149-410F-8853-7EB606FAD384}">
      <dsp:nvSpPr>
        <dsp:cNvPr id="0" name=""/>
        <dsp:cNvSpPr/>
      </dsp:nvSpPr>
      <dsp:spPr>
        <a:xfrm>
          <a:off x="5465553" y="1662028"/>
          <a:ext cx="554655" cy="554655"/>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590350" y="1662028"/>
        <a:ext cx="305061" cy="417378"/>
      </dsp:txXfrm>
    </dsp:sp>
    <dsp:sp modelId="{25FD8674-BAAA-4EDF-8F57-B4EC00381B66}">
      <dsp:nvSpPr>
        <dsp:cNvPr id="0" name=""/>
        <dsp:cNvSpPr/>
      </dsp:nvSpPr>
      <dsp:spPr>
        <a:xfrm>
          <a:off x="5923839" y="2670493"/>
          <a:ext cx="554655" cy="554655"/>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6048636" y="2670493"/>
        <a:ext cx="305061" cy="417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6A7CA-ABC5-4362-83FC-B45088AA0301}">
      <dsp:nvSpPr>
        <dsp:cNvPr id="0" name=""/>
        <dsp:cNvSpPr/>
      </dsp:nvSpPr>
      <dsp:spPr>
        <a:xfrm>
          <a:off x="0" y="0"/>
          <a:ext cx="6532281" cy="12240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Black hair is more than just hair - it is a form of body art and communication that has been used for centuries to express one's identity, culture, and beliefs.</a:t>
          </a:r>
        </a:p>
      </dsp:txBody>
      <dsp:txXfrm>
        <a:off x="35852" y="35852"/>
        <a:ext cx="5211408" cy="1152371"/>
      </dsp:txXfrm>
    </dsp:sp>
    <dsp:sp modelId="{74F89D03-485B-40C1-82DB-E8952E722E44}">
      <dsp:nvSpPr>
        <dsp:cNvPr id="0" name=""/>
        <dsp:cNvSpPr/>
      </dsp:nvSpPr>
      <dsp:spPr>
        <a:xfrm>
          <a:off x="576377" y="1428087"/>
          <a:ext cx="6532281" cy="12240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continued problems of discrimination and appropriation serve as a reminder of the need for change to address these issues.</a:t>
          </a:r>
        </a:p>
      </dsp:txBody>
      <dsp:txXfrm>
        <a:off x="612229" y="1463939"/>
        <a:ext cx="5088550" cy="1152371"/>
      </dsp:txXfrm>
    </dsp:sp>
    <dsp:sp modelId="{C62F8CA6-3591-4543-BDD0-F74AD5700BCB}">
      <dsp:nvSpPr>
        <dsp:cNvPr id="0" name=""/>
        <dsp:cNvSpPr/>
      </dsp:nvSpPr>
      <dsp:spPr>
        <a:xfrm>
          <a:off x="1152755" y="2856175"/>
          <a:ext cx="6532281" cy="12240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As we continue to push for hair equality and celebrate the beauty of black hair, it is important to remember the rich history and heritage behind these styles and the messages they convey.</a:t>
          </a:r>
        </a:p>
      </dsp:txBody>
      <dsp:txXfrm>
        <a:off x="1188607" y="2892027"/>
        <a:ext cx="5088550" cy="1152371"/>
      </dsp:txXfrm>
    </dsp:sp>
    <dsp:sp modelId="{7653390B-3047-4A29-9CA8-F7FA96759660}">
      <dsp:nvSpPr>
        <dsp:cNvPr id="0" name=""/>
        <dsp:cNvSpPr/>
      </dsp:nvSpPr>
      <dsp:spPr>
        <a:xfrm>
          <a:off x="5736632" y="928256"/>
          <a:ext cx="795648" cy="79564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5915653" y="928256"/>
        <a:ext cx="437606" cy="598725"/>
      </dsp:txXfrm>
    </dsp:sp>
    <dsp:sp modelId="{1CED6E7E-0AB0-41AC-B1C0-10C2F56A2FE0}">
      <dsp:nvSpPr>
        <dsp:cNvPr id="0" name=""/>
        <dsp:cNvSpPr/>
      </dsp:nvSpPr>
      <dsp:spPr>
        <a:xfrm>
          <a:off x="6313010" y="2348183"/>
          <a:ext cx="795648" cy="79564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6492031" y="2348183"/>
        <a:ext cx="437606" cy="59872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BCCA4F-7905-4B0D-9E4C-AA676EA6AE16}" type="datetimeFigureOut">
              <a:rPr lang="en-US" smtClean="0"/>
              <a:t>5/23/2023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729903-8CE1-44F0-BE6A-7ABF0D41AB20}" type="slidenum">
              <a:rPr lang="en-US" smtClean="0"/>
              <a:t>‹#›</a:t>
            </a:fld>
            <a:endParaRPr lang="en-US"/>
          </a:p>
        </p:txBody>
      </p:sp>
    </p:spTree>
    <p:extLst>
      <p:ext uri="{BB962C8B-B14F-4D97-AF65-F5344CB8AC3E}">
        <p14:creationId xmlns:p14="http://schemas.microsoft.com/office/powerpoint/2010/main" val="1369712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a:p>
            <a:r>
              <a:rPr lang="en-US" dirty="0"/>
              <a:t>Ice Breaker –Never had to present before since being in uni.</a:t>
            </a:r>
          </a:p>
        </p:txBody>
      </p:sp>
      <p:sp>
        <p:nvSpPr>
          <p:cNvPr id="4" name="Slide Number Placeholder 3"/>
          <p:cNvSpPr>
            <a:spLocks noGrp="1"/>
          </p:cNvSpPr>
          <p:nvPr>
            <p:ph type="sldNum" sz="quarter" idx="5"/>
          </p:nvPr>
        </p:nvSpPr>
        <p:spPr/>
        <p:txBody>
          <a:bodyPr/>
          <a:lstStyle/>
          <a:p>
            <a:fld id="{22729903-8CE1-44F0-BE6A-7ABF0D41AB20}" type="slidenum">
              <a:rPr lang="en-US" smtClean="0"/>
              <a:t>1</a:t>
            </a:fld>
            <a:endParaRPr lang="en-US"/>
          </a:p>
        </p:txBody>
      </p:sp>
    </p:spTree>
    <p:extLst>
      <p:ext uri="{BB962C8B-B14F-4D97-AF65-F5344CB8AC3E}">
        <p14:creationId xmlns:p14="http://schemas.microsoft.com/office/powerpoint/2010/main" val="3200320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In conclusion, the discrimination and appropriation of black hair highlight broader issues of cultural erasure and systemic racism. </a:t>
            </a:r>
          </a:p>
          <a:p>
            <a:endParaRPr lang="en-US" b="0" i="0" dirty="0">
              <a:solidFill>
                <a:srgbClr val="374151"/>
              </a:solidFill>
              <a:effectLst/>
              <a:latin typeface="Söhne"/>
            </a:endParaRPr>
          </a:p>
          <a:p>
            <a:r>
              <a:rPr lang="en-US" b="0" i="0" dirty="0">
                <a:solidFill>
                  <a:srgbClr val="374151"/>
                </a:solidFill>
                <a:effectLst/>
                <a:latin typeface="Söhne"/>
              </a:rPr>
              <a:t>It is crucial to recognize and address the biases embedded within societal norms and policies that perpetuate discrimination against black hairstyles. </a:t>
            </a:r>
          </a:p>
          <a:p>
            <a:endParaRPr lang="en-US" b="0" i="0" dirty="0">
              <a:solidFill>
                <a:srgbClr val="374151"/>
              </a:solidFill>
              <a:effectLst/>
              <a:latin typeface="Söhne"/>
            </a:endParaRPr>
          </a:p>
          <a:p>
            <a:r>
              <a:rPr lang="en-US" b="0" i="0" dirty="0">
                <a:solidFill>
                  <a:srgbClr val="374151"/>
                </a:solidFill>
                <a:effectLst/>
                <a:latin typeface="Söhne"/>
              </a:rPr>
              <a:t>By actively advocating for change, fostering inclusive environments, and celebrating the cultural heritage and expressions of black hair, we can work towards a more equitable and respectful society for all.</a:t>
            </a:r>
            <a:endParaRPr lang="en-US" dirty="0"/>
          </a:p>
        </p:txBody>
      </p:sp>
      <p:sp>
        <p:nvSpPr>
          <p:cNvPr id="4" name="Slide Number Placeholder 3"/>
          <p:cNvSpPr>
            <a:spLocks noGrp="1"/>
          </p:cNvSpPr>
          <p:nvPr>
            <p:ph type="sldNum" sz="quarter" idx="5"/>
          </p:nvPr>
        </p:nvSpPr>
        <p:spPr/>
        <p:txBody>
          <a:bodyPr/>
          <a:lstStyle/>
          <a:p>
            <a:fld id="{22729903-8CE1-44F0-BE6A-7ABF0D41AB20}" type="slidenum">
              <a:rPr lang="en-US" smtClean="0"/>
              <a:t>10</a:t>
            </a:fld>
            <a:endParaRPr lang="en-US"/>
          </a:p>
        </p:txBody>
      </p:sp>
    </p:spTree>
    <p:extLst>
      <p:ext uri="{BB962C8B-B14F-4D97-AF65-F5344CB8AC3E}">
        <p14:creationId xmlns:p14="http://schemas.microsoft.com/office/powerpoint/2010/main" val="644052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29903-8CE1-44F0-BE6A-7ABF0D41AB20}" type="slidenum">
              <a:rPr lang="en-US" smtClean="0"/>
              <a:t>11</a:t>
            </a:fld>
            <a:endParaRPr lang="en-US"/>
          </a:p>
        </p:txBody>
      </p:sp>
    </p:spTree>
    <p:extLst>
      <p:ext uri="{BB962C8B-B14F-4D97-AF65-F5344CB8AC3E}">
        <p14:creationId xmlns:p14="http://schemas.microsoft.com/office/powerpoint/2010/main" val="2554139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29903-8CE1-44F0-BE6A-7ABF0D41AB20}" type="slidenum">
              <a:rPr lang="en-US" smtClean="0"/>
              <a:t>12</a:t>
            </a:fld>
            <a:endParaRPr lang="en-US"/>
          </a:p>
        </p:txBody>
      </p:sp>
    </p:spTree>
    <p:extLst>
      <p:ext uri="{BB962C8B-B14F-4D97-AF65-F5344CB8AC3E}">
        <p14:creationId xmlns:p14="http://schemas.microsoft.com/office/powerpoint/2010/main" val="3856459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D2D2D"/>
                </a:solidFill>
                <a:effectLst/>
                <a:latin typeface="Fira Sans" panose="020B0604020202020204" pitchFamily="34" charset="0"/>
              </a:rPr>
              <a:t>Hair is not a permanent body modification. It has always been a way for black people to communicate, convey messages, and make statements about their identity and beliefs.</a:t>
            </a:r>
          </a:p>
          <a:p>
            <a:endParaRPr lang="en-US" b="0" i="0" dirty="0">
              <a:solidFill>
                <a:srgbClr val="2D2D2D"/>
              </a:solidFill>
              <a:effectLst/>
              <a:latin typeface="Fira Sans" panose="020B0604020202020204" pitchFamily="34" charset="0"/>
            </a:endParaRPr>
          </a:p>
          <a:p>
            <a:r>
              <a:rPr lang="en-US" b="0" i="0" dirty="0">
                <a:solidFill>
                  <a:srgbClr val="374151"/>
                </a:solidFill>
                <a:effectLst/>
                <a:latin typeface="Söhne"/>
              </a:rPr>
              <a:t>In this presentation I will take you on a journey through lens of history from its roots in West Africa and its evolution in the contemporary society as a form of self expression and political statement.</a:t>
            </a:r>
            <a:endParaRPr lang="en-US" dirty="0"/>
          </a:p>
        </p:txBody>
      </p:sp>
      <p:sp>
        <p:nvSpPr>
          <p:cNvPr id="4" name="Slide Number Placeholder 3"/>
          <p:cNvSpPr>
            <a:spLocks noGrp="1"/>
          </p:cNvSpPr>
          <p:nvPr>
            <p:ph type="sldNum" sz="quarter" idx="5"/>
          </p:nvPr>
        </p:nvSpPr>
        <p:spPr/>
        <p:txBody>
          <a:bodyPr/>
          <a:lstStyle/>
          <a:p>
            <a:fld id="{22729903-8CE1-44F0-BE6A-7ABF0D41AB20}" type="slidenum">
              <a:rPr lang="en-US" smtClean="0"/>
              <a:t>2</a:t>
            </a:fld>
            <a:endParaRPr lang="en-US"/>
          </a:p>
        </p:txBody>
      </p:sp>
    </p:spTree>
    <p:extLst>
      <p:ext uri="{BB962C8B-B14F-4D97-AF65-F5344CB8AC3E}">
        <p14:creationId xmlns:p14="http://schemas.microsoft.com/office/powerpoint/2010/main" val="4158982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Black hair has a rich history rooted in Africa. </a:t>
            </a:r>
            <a:r>
              <a:rPr lang="en-US" sz="1800" b="0" i="0" dirty="0">
                <a:solidFill>
                  <a:srgbClr val="374151"/>
                </a:solidFill>
                <a:effectLst/>
                <a:latin typeface="Söhne"/>
              </a:rPr>
              <a:t>The intricate hairstyles of West Africa spoke volumes about an individual's marital status, tribe, and social hierarchy.</a:t>
            </a:r>
          </a:p>
          <a:p>
            <a:endParaRPr lang="en-US" sz="1800" b="0" i="0" dirty="0">
              <a:solidFill>
                <a:srgbClr val="374151"/>
              </a:solidFill>
              <a:effectLst/>
              <a:latin typeface="Söhne"/>
            </a:endParaRPr>
          </a:p>
          <a:p>
            <a:r>
              <a:rPr lang="en-US" sz="2800" b="0" i="0" dirty="0">
                <a:solidFill>
                  <a:srgbClr val="141414"/>
                </a:solidFill>
                <a:effectLst/>
                <a:latin typeface="ReithSans"/>
              </a:rPr>
              <a:t>Just about everything about a person's identity could be learned by looking at the hai</a:t>
            </a:r>
            <a:r>
              <a:rPr lang="en-US" sz="1800" b="0" i="0" dirty="0">
                <a:solidFill>
                  <a:srgbClr val="374151"/>
                </a:solidFill>
                <a:effectLst/>
                <a:latin typeface="Söhne"/>
              </a:rPr>
              <a:t>r. You could even tell what someone’s surname was by their hair.</a:t>
            </a:r>
          </a:p>
          <a:p>
            <a:endParaRPr lang="en-US" sz="1800" b="0" i="0" dirty="0">
              <a:solidFill>
                <a:srgbClr val="374151"/>
              </a:solidFill>
              <a:effectLst/>
              <a:latin typeface="Söhne"/>
            </a:endParaRPr>
          </a:p>
          <a:p>
            <a:r>
              <a:rPr lang="en-US" sz="1800" b="0" i="0" dirty="0">
                <a:solidFill>
                  <a:srgbClr val="374151"/>
                </a:solidFill>
                <a:effectLst/>
                <a:latin typeface="Söhne"/>
              </a:rPr>
              <a:t>Since theses hairstyles took quite a bit of time to complete, in some cases multiple sessions, it became apart social of the social scene  and children would watch and learn these hairstyles.</a:t>
            </a:r>
          </a:p>
          <a:p>
            <a:endParaRPr lang="en-US" sz="1800" b="0" i="0" dirty="0">
              <a:solidFill>
                <a:srgbClr val="374151"/>
              </a:solidFill>
              <a:effectLst/>
              <a:latin typeface="Söhne"/>
            </a:endParaRPr>
          </a:p>
          <a:p>
            <a:r>
              <a:rPr lang="en-US" b="0" i="0" dirty="0">
                <a:solidFill>
                  <a:srgbClr val="374151"/>
                </a:solidFill>
                <a:effectLst/>
                <a:latin typeface="Söhne"/>
              </a:rPr>
              <a:t>Reflecting upon the history of black hair, it becomes evident that it was not merely a matter of personal style, but rather a profound reflection of identity, heritage, and social standing.. These hairstyles were more than just aesthetic choices; they were a language of their own.</a:t>
            </a:r>
            <a:endParaRPr lang="en-US" dirty="0"/>
          </a:p>
        </p:txBody>
      </p:sp>
      <p:sp>
        <p:nvSpPr>
          <p:cNvPr id="4" name="Slide Number Placeholder 3"/>
          <p:cNvSpPr>
            <a:spLocks noGrp="1"/>
          </p:cNvSpPr>
          <p:nvPr>
            <p:ph type="sldNum" sz="quarter" idx="5"/>
          </p:nvPr>
        </p:nvSpPr>
        <p:spPr/>
        <p:txBody>
          <a:bodyPr/>
          <a:lstStyle/>
          <a:p>
            <a:fld id="{22729903-8CE1-44F0-BE6A-7ABF0D41AB20}" type="slidenum">
              <a:rPr lang="en-US" smtClean="0"/>
              <a:t>3</a:t>
            </a:fld>
            <a:endParaRPr lang="en-US"/>
          </a:p>
        </p:txBody>
      </p:sp>
    </p:spTree>
    <p:extLst>
      <p:ext uri="{BB962C8B-B14F-4D97-AF65-F5344CB8AC3E}">
        <p14:creationId xmlns:p14="http://schemas.microsoft.com/office/powerpoint/2010/main" val="3488485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D2D2D"/>
                </a:solidFill>
                <a:effectLst/>
                <a:latin typeface="Fira Sans" panose="020B0503050000020004" pitchFamily="34" charset="0"/>
              </a:rPr>
              <a:t>Then came slavery that </a:t>
            </a:r>
            <a:r>
              <a:rPr lang="en-US" b="0" i="0" dirty="0">
                <a:solidFill>
                  <a:srgbClr val="374151"/>
                </a:solidFill>
                <a:effectLst/>
                <a:latin typeface="Söhne"/>
              </a:rPr>
              <a:t>brought immense challenges to the preservation of black hair as a form of communication.</a:t>
            </a:r>
          </a:p>
          <a:p>
            <a:endParaRPr lang="en-US" b="0" i="0" dirty="0">
              <a:solidFill>
                <a:srgbClr val="374151"/>
              </a:solidFill>
              <a:effectLst/>
              <a:latin typeface="Söhne"/>
            </a:endParaRPr>
          </a:p>
          <a:p>
            <a:r>
              <a:rPr lang="en-US" b="0" i="0" dirty="0">
                <a:solidFill>
                  <a:srgbClr val="374151"/>
                </a:solidFill>
                <a:effectLst/>
                <a:latin typeface="Söhne"/>
              </a:rPr>
              <a:t>Enslaved individuals faced the harsh reality of having their hair shaved or concealed, forcibly stripping them of their cultural heritage and individuality </a:t>
            </a:r>
            <a:r>
              <a:rPr lang="en-US" b="0" i="0" dirty="0">
                <a:solidFill>
                  <a:srgbClr val="2D2D2D"/>
                </a:solidFill>
                <a:effectLst/>
                <a:latin typeface="Fira Sans" panose="020B0503050000020004" pitchFamily="34" charset="0"/>
              </a:rPr>
              <a:t>and also forcing them to conform to white beauty standards</a:t>
            </a:r>
            <a:r>
              <a:rPr lang="en-US" b="0" i="0" dirty="0">
                <a:solidFill>
                  <a:srgbClr val="374151"/>
                </a:solidFill>
                <a:effectLst/>
                <a:latin typeface="Söhne"/>
              </a:rPr>
              <a:t>. This meant that they were unable to identify each other as they once did. </a:t>
            </a:r>
          </a:p>
          <a:p>
            <a:endParaRPr lang="en-US" b="0" i="0" dirty="0">
              <a:solidFill>
                <a:srgbClr val="374151"/>
              </a:solidFill>
              <a:effectLst/>
              <a:latin typeface="Söhne"/>
            </a:endParaRPr>
          </a:p>
          <a:p>
            <a:r>
              <a:rPr lang="en-US" b="0" i="0" dirty="0">
                <a:solidFill>
                  <a:srgbClr val="374151"/>
                </a:solidFill>
                <a:effectLst/>
                <a:latin typeface="Söhne"/>
              </a:rPr>
              <a:t>Though they did not have much time on their hand for hair styling, black people found creative ways to resist in the midst of oppression.</a:t>
            </a:r>
            <a:endParaRPr lang="en-US" b="0" i="0" dirty="0">
              <a:solidFill>
                <a:srgbClr val="2D2D2D"/>
              </a:solidFill>
              <a:effectLst/>
              <a:latin typeface="Fira Sans" panose="020B0503050000020004" pitchFamily="34" charset="0"/>
            </a:endParaRPr>
          </a:p>
          <a:p>
            <a:endParaRPr lang="en-US" b="0" i="0" dirty="0">
              <a:solidFill>
                <a:srgbClr val="2D2D2D"/>
              </a:solidFill>
              <a:effectLst/>
              <a:latin typeface="Fira Sans" panose="020B0503050000020004" pitchFamily="34" charset="0"/>
            </a:endParaRPr>
          </a:p>
          <a:p>
            <a:r>
              <a:rPr lang="en-US" b="0" i="0" dirty="0">
                <a:solidFill>
                  <a:srgbClr val="2D2D2D"/>
                </a:solidFill>
                <a:effectLst/>
                <a:latin typeface="Fira Sans" panose="020B0503050000020004" pitchFamily="34" charset="0"/>
              </a:rPr>
              <a:t>It was dangerous to be seen with a map and to combat this, Braids, twists, and knots were used as maps to help enslaved people escape by </a:t>
            </a:r>
            <a:r>
              <a:rPr lang="en-US" b="0" i="0" dirty="0">
                <a:solidFill>
                  <a:srgbClr val="374151"/>
                </a:solidFill>
                <a:effectLst/>
                <a:latin typeface="Söhne"/>
              </a:rPr>
              <a:t>turning it into a secret language of freedom. </a:t>
            </a:r>
          </a:p>
          <a:p>
            <a:endParaRPr lang="en-US" b="0" i="0" dirty="0">
              <a:solidFill>
                <a:srgbClr val="374151"/>
              </a:solidFill>
              <a:effectLst/>
              <a:latin typeface="Söhne"/>
            </a:endParaRPr>
          </a:p>
          <a:p>
            <a:r>
              <a:rPr lang="en-US" b="0" i="0" dirty="0">
                <a:solidFill>
                  <a:srgbClr val="2D2D2D"/>
                </a:solidFill>
                <a:effectLst/>
                <a:latin typeface="Fira Sans" panose="020B0503050000020004" pitchFamily="34" charset="0"/>
              </a:rPr>
              <a:t>For example</a:t>
            </a:r>
            <a:r>
              <a:rPr lang="en-US" b="0" i="0" dirty="0">
                <a:solidFill>
                  <a:srgbClr val="272727"/>
                </a:solidFill>
                <a:effectLst/>
                <a:latin typeface="Georgia" panose="02040502050405020303" pitchFamily="18" charset="0"/>
              </a:rPr>
              <a:t>, the number of plaits an enslaved person wore would indicate “how many roads people needed to walk or where to meet someone to escape bondage”</a:t>
            </a:r>
            <a:endParaRPr lang="en-US" b="0" i="0" dirty="0">
              <a:solidFill>
                <a:srgbClr val="2D2D2D"/>
              </a:solidFill>
              <a:effectLst/>
              <a:latin typeface="Fira Sans" panose="020B0503050000020004" pitchFamily="34" charset="0"/>
            </a:endParaRPr>
          </a:p>
          <a:p>
            <a:endParaRPr lang="en-US" b="0" i="0" dirty="0">
              <a:solidFill>
                <a:srgbClr val="2D2D2D"/>
              </a:solidFill>
              <a:effectLst/>
              <a:latin typeface="Fira Sans" panose="020B0503050000020004" pitchFamily="34" charset="0"/>
            </a:endParaRPr>
          </a:p>
          <a:p>
            <a:r>
              <a:rPr lang="en-US" b="0" i="0" dirty="0">
                <a:solidFill>
                  <a:srgbClr val="2D2D2D"/>
                </a:solidFill>
                <a:effectLst/>
                <a:latin typeface="Fira Sans" panose="020B0503050000020004" pitchFamily="34" charset="0"/>
              </a:rPr>
              <a:t>These creative hairstyles were a way for slaves to maintain their cultural traditions and communicate with each other despite their oppressors' attempts to silence them.</a:t>
            </a:r>
            <a:endParaRPr lang="en-US" dirty="0"/>
          </a:p>
        </p:txBody>
      </p:sp>
      <p:sp>
        <p:nvSpPr>
          <p:cNvPr id="4" name="Slide Number Placeholder 3"/>
          <p:cNvSpPr>
            <a:spLocks noGrp="1"/>
          </p:cNvSpPr>
          <p:nvPr>
            <p:ph type="sldNum" sz="quarter" idx="5"/>
          </p:nvPr>
        </p:nvSpPr>
        <p:spPr/>
        <p:txBody>
          <a:bodyPr/>
          <a:lstStyle/>
          <a:p>
            <a:fld id="{22729903-8CE1-44F0-BE6A-7ABF0D41AB20}" type="slidenum">
              <a:rPr lang="en-US" smtClean="0"/>
              <a:t>4</a:t>
            </a:fld>
            <a:endParaRPr lang="en-US"/>
          </a:p>
        </p:txBody>
      </p:sp>
    </p:spTree>
    <p:extLst>
      <p:ext uri="{BB962C8B-B14F-4D97-AF65-F5344CB8AC3E}">
        <p14:creationId xmlns:p14="http://schemas.microsoft.com/office/powerpoint/2010/main" val="1708410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D2D2D"/>
                </a:solidFill>
                <a:effectLst/>
                <a:latin typeface="Fira Sans" panose="020B0503050000020004" pitchFamily="34" charset="0"/>
              </a:rPr>
              <a:t>Fast forward to the Civil Rights Movement (1960s), and hair became a powerful symbol of resistance and protest</a:t>
            </a:r>
            <a:r>
              <a:rPr lang="en-US" b="0" i="0" dirty="0">
                <a:solidFill>
                  <a:srgbClr val="374151"/>
                </a:solidFill>
                <a:effectLst/>
                <a:latin typeface="Söhne"/>
              </a:rPr>
              <a:t> against Eurocentric beauty standards and racial oppression. </a:t>
            </a:r>
          </a:p>
          <a:p>
            <a:endParaRPr lang="en-US" b="0" i="0" dirty="0">
              <a:solidFill>
                <a:srgbClr val="374151"/>
              </a:solidFill>
              <a:effectLst/>
              <a:latin typeface="Söhne"/>
            </a:endParaRPr>
          </a:p>
          <a:p>
            <a:r>
              <a:rPr lang="en-US" b="0" i="0" dirty="0">
                <a:solidFill>
                  <a:srgbClr val="374151"/>
                </a:solidFill>
                <a:effectLst/>
                <a:latin typeface="Söhne"/>
              </a:rPr>
              <a:t>The afro hairstyle, with its voluminous and natural texture, became an assertion of black identity and pride. It challenged the prevailing narrative that only straight, sleek hair was acceptable and instead celebrated the beauty of black hair in its natural form.</a:t>
            </a:r>
            <a:endParaRPr lang="en-US" dirty="0"/>
          </a:p>
        </p:txBody>
      </p:sp>
      <p:sp>
        <p:nvSpPr>
          <p:cNvPr id="4" name="Slide Number Placeholder 3"/>
          <p:cNvSpPr>
            <a:spLocks noGrp="1"/>
          </p:cNvSpPr>
          <p:nvPr>
            <p:ph type="sldNum" sz="quarter" idx="5"/>
          </p:nvPr>
        </p:nvSpPr>
        <p:spPr/>
        <p:txBody>
          <a:bodyPr/>
          <a:lstStyle/>
          <a:p>
            <a:fld id="{22729903-8CE1-44F0-BE6A-7ABF0D41AB20}" type="slidenum">
              <a:rPr lang="en-US" smtClean="0"/>
              <a:t>5</a:t>
            </a:fld>
            <a:endParaRPr lang="en-US"/>
          </a:p>
        </p:txBody>
      </p:sp>
    </p:spTree>
    <p:extLst>
      <p:ext uri="{BB962C8B-B14F-4D97-AF65-F5344CB8AC3E}">
        <p14:creationId xmlns:p14="http://schemas.microsoft.com/office/powerpoint/2010/main" val="3472426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bring us to today.</a:t>
            </a:r>
          </a:p>
          <a:p>
            <a:endParaRPr lang="en-US" dirty="0"/>
          </a:p>
          <a:p>
            <a:r>
              <a:rPr lang="en-US" b="0" i="0" dirty="0">
                <a:solidFill>
                  <a:srgbClr val="374151"/>
                </a:solidFill>
                <a:effectLst/>
                <a:latin typeface="Söhne"/>
              </a:rPr>
              <a:t>In contemporary society, black hair continues to be a vehicle for communication. From intricate braids to vibrant weaves, black hair has become an art form, a way to showcase creativity, and a celebration of cultural diversity. </a:t>
            </a:r>
          </a:p>
          <a:p>
            <a:endParaRPr lang="en-US" b="0" i="0" dirty="0">
              <a:solidFill>
                <a:srgbClr val="374151"/>
              </a:solidFill>
              <a:effectLst/>
              <a:latin typeface="Söhne"/>
            </a:endParaRPr>
          </a:p>
          <a:p>
            <a:r>
              <a:rPr lang="en-US" b="0" i="0" dirty="0">
                <a:solidFill>
                  <a:srgbClr val="374151"/>
                </a:solidFill>
                <a:effectLst/>
                <a:latin typeface="Söhne"/>
              </a:rPr>
              <a:t>Each hairstyle carries its own symbolism, conveying messages about personal beliefs, social status, and cultural affiliations. </a:t>
            </a:r>
          </a:p>
          <a:p>
            <a:endParaRPr lang="en-US" b="0" i="0" dirty="0">
              <a:solidFill>
                <a:srgbClr val="374151"/>
              </a:solidFill>
              <a:effectLst/>
              <a:latin typeface="Söhne"/>
            </a:endParaRPr>
          </a:p>
          <a:p>
            <a:r>
              <a:rPr lang="en-US" b="0" i="0" dirty="0">
                <a:solidFill>
                  <a:srgbClr val="374151"/>
                </a:solidFill>
                <a:effectLst/>
                <a:latin typeface="Söhne"/>
              </a:rPr>
              <a:t>Dreadlocks, for example, have become synonymous with Rastafarianism and reggae music, serving as a visual representation of spirituality and cultural pride. Through these hairstyles, people communicate their values, aspirations, and belonging to a particular community.</a:t>
            </a:r>
          </a:p>
          <a:p>
            <a:endParaRPr lang="en-US" b="0" i="0" dirty="0">
              <a:solidFill>
                <a:srgbClr val="374151"/>
              </a:solidFill>
              <a:effectLst/>
              <a:latin typeface="Söhne"/>
            </a:endParaRPr>
          </a:p>
          <a:p>
            <a:r>
              <a:rPr lang="en-US" b="0" i="0" dirty="0">
                <a:solidFill>
                  <a:srgbClr val="374151"/>
                </a:solidFill>
                <a:effectLst/>
                <a:latin typeface="Söhne"/>
              </a:rPr>
              <a:t>So much knowledge about our hair and how </a:t>
            </a:r>
            <a:r>
              <a:rPr lang="en-US" b="0" i="0">
                <a:solidFill>
                  <a:srgbClr val="374151"/>
                </a:solidFill>
                <a:effectLst/>
                <a:latin typeface="Söhne"/>
              </a:rPr>
              <a:t>to care </a:t>
            </a:r>
            <a:r>
              <a:rPr lang="en-US" b="0" i="0" dirty="0">
                <a:solidFill>
                  <a:srgbClr val="374151"/>
                </a:solidFill>
                <a:effectLst/>
                <a:latin typeface="Söhne"/>
              </a:rPr>
              <a:t>for it has been loss through the hand of slavery. For some, black hair has also become a means of reclaiming their culture and what they have lost.</a:t>
            </a:r>
          </a:p>
          <a:p>
            <a:endParaRPr lang="en-US" b="0" i="0" dirty="0">
              <a:solidFill>
                <a:srgbClr val="374151"/>
              </a:solidFill>
              <a:effectLst/>
              <a:latin typeface="Söhne"/>
            </a:endParaRPr>
          </a:p>
          <a:p>
            <a:r>
              <a:rPr lang="en-US" b="0" i="0" dirty="0">
                <a:solidFill>
                  <a:srgbClr val="374151"/>
                </a:solidFill>
                <a:effectLst/>
                <a:latin typeface="Söhne"/>
              </a:rPr>
              <a:t>Through it all, black hair has managed to retain some of its cultural significance:</a:t>
            </a:r>
          </a:p>
          <a:p>
            <a:endParaRPr lang="en-US" b="0" i="0" dirty="0">
              <a:solidFill>
                <a:srgbClr val="374151"/>
              </a:solidFill>
              <a:effectLst/>
              <a:latin typeface="Söhne"/>
            </a:endParaRPr>
          </a:p>
          <a:p>
            <a:r>
              <a:rPr lang="en-US" b="0" i="0" dirty="0">
                <a:solidFill>
                  <a:srgbClr val="374151"/>
                </a:solidFill>
                <a:effectLst/>
                <a:latin typeface="Söhne"/>
              </a:rPr>
              <a:t>In my culture, a male child’s hair is cut as a rite of passage to signify coming of age and knowledge of right and wrong. It is also believed that doing this too earlier will also negatively affect a child’s speech later on.</a:t>
            </a:r>
          </a:p>
          <a:p>
            <a:endParaRPr lang="en-US" b="0" i="0" dirty="0">
              <a:solidFill>
                <a:srgbClr val="374151"/>
              </a:solidFill>
              <a:effectLst/>
              <a:latin typeface="Söhne"/>
            </a:endParaRPr>
          </a:p>
          <a:p>
            <a:r>
              <a:rPr lang="en-US" b="0" i="0" dirty="0">
                <a:solidFill>
                  <a:srgbClr val="374151"/>
                </a:solidFill>
                <a:effectLst/>
                <a:latin typeface="Söhne"/>
              </a:rPr>
              <a:t>Christian women who are married are required to cover their hair in church which symbolizes their marital status which something I have not seen with Christians of other cultures.</a:t>
            </a:r>
            <a:endParaRPr lang="en-US" dirty="0"/>
          </a:p>
        </p:txBody>
      </p:sp>
      <p:sp>
        <p:nvSpPr>
          <p:cNvPr id="4" name="Slide Number Placeholder 3"/>
          <p:cNvSpPr>
            <a:spLocks noGrp="1"/>
          </p:cNvSpPr>
          <p:nvPr>
            <p:ph type="sldNum" sz="quarter" idx="5"/>
          </p:nvPr>
        </p:nvSpPr>
        <p:spPr/>
        <p:txBody>
          <a:bodyPr/>
          <a:lstStyle/>
          <a:p>
            <a:fld id="{22729903-8CE1-44F0-BE6A-7ABF0D41AB20}" type="slidenum">
              <a:rPr lang="en-US" smtClean="0"/>
              <a:t>6</a:t>
            </a:fld>
            <a:endParaRPr lang="en-US"/>
          </a:p>
        </p:txBody>
      </p:sp>
    </p:spTree>
    <p:extLst>
      <p:ext uri="{BB962C8B-B14F-4D97-AF65-F5344CB8AC3E}">
        <p14:creationId xmlns:p14="http://schemas.microsoft.com/office/powerpoint/2010/main" val="2027751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Despite the richness and significance of black hair, it continues to face discrimination and appropriation in various settings. </a:t>
            </a:r>
          </a:p>
          <a:p>
            <a:endParaRPr lang="en-US" b="0" i="0" dirty="0">
              <a:solidFill>
                <a:srgbClr val="374151"/>
              </a:solidFill>
              <a:effectLst/>
              <a:latin typeface="Söhne"/>
            </a:endParaRPr>
          </a:p>
          <a:p>
            <a:r>
              <a:rPr lang="en-US" b="0" i="0" dirty="0">
                <a:solidFill>
                  <a:srgbClr val="374151"/>
                </a:solidFill>
                <a:effectLst/>
                <a:latin typeface="Söhne"/>
              </a:rPr>
              <a:t>Workplace and school policies that restrict natural hairstyles perpetuate harmful stereotypes and limit self-expression. Such discriminatory practices undermine the dignity and cultural heritage of black individuals, denying them the freedom to embrace their natural hair and express their authentic selves. And because of this, up until recently, I would alter my hairstyles when going to job interviews.</a:t>
            </a:r>
          </a:p>
          <a:p>
            <a:endParaRPr lang="en-US" b="0" i="0" dirty="0">
              <a:solidFill>
                <a:srgbClr val="374151"/>
              </a:solidFill>
              <a:effectLst/>
              <a:latin typeface="Söhne"/>
            </a:endParaRPr>
          </a:p>
          <a:p>
            <a:r>
              <a:rPr lang="en-US" b="0" i="0" dirty="0">
                <a:solidFill>
                  <a:srgbClr val="374151"/>
                </a:solidFill>
                <a:effectLst/>
                <a:latin typeface="Söhne"/>
              </a:rPr>
              <a:t>Moreover, non-black individuals often appropriate black hairstyles without acknowledging their cultural significance or the struggles that black people have faced in wearing them. </a:t>
            </a:r>
          </a:p>
          <a:p>
            <a:endParaRPr lang="en-US"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As seen in the media with some white celebrities. It’s considered trendy on white woman but unprofessional on a black woman.</a:t>
            </a:r>
          </a:p>
          <a:p>
            <a:endParaRPr lang="en-US" b="0" i="0" dirty="0">
              <a:solidFill>
                <a:srgbClr val="374151"/>
              </a:solidFill>
              <a:effectLst/>
              <a:latin typeface="Söhne"/>
            </a:endParaRPr>
          </a:p>
          <a:p>
            <a:r>
              <a:rPr lang="en-US" b="0" i="0" dirty="0">
                <a:solidFill>
                  <a:srgbClr val="374151"/>
                </a:solidFill>
                <a:effectLst/>
                <a:latin typeface="Söhne"/>
              </a:rPr>
              <a:t>It is essential to foster understanding and respect, recognizing that black hair is not just a trend or a fashion statement but a deeply rooted expression of identity and heritage.</a:t>
            </a:r>
          </a:p>
          <a:p>
            <a:endParaRPr lang="en-US" b="0" i="0" dirty="0">
              <a:solidFill>
                <a:srgbClr val="374151"/>
              </a:solidFill>
              <a:effectLst/>
              <a:latin typeface="Söhne"/>
            </a:endParaRPr>
          </a:p>
          <a:p>
            <a:endParaRPr lang="en-US" b="0" i="0" dirty="0">
              <a:solidFill>
                <a:srgbClr val="374151"/>
              </a:solidFill>
              <a:effectLst/>
              <a:latin typeface="Söhne"/>
            </a:endParaRPr>
          </a:p>
          <a:p>
            <a:endParaRPr lang="en-US" b="0" i="0" dirty="0">
              <a:solidFill>
                <a:srgbClr val="374151"/>
              </a:solidFill>
              <a:effectLst/>
              <a:latin typeface="Söhne"/>
            </a:endParaRPr>
          </a:p>
          <a:p>
            <a:endParaRPr lang="en-US" b="0" i="0" dirty="0">
              <a:solidFill>
                <a:srgbClr val="374151"/>
              </a:solidFill>
              <a:effectLst/>
              <a:latin typeface="Söhne"/>
            </a:endParaRPr>
          </a:p>
          <a:p>
            <a:endParaRPr lang="en-US" b="0" i="0" dirty="0">
              <a:solidFill>
                <a:srgbClr val="374151"/>
              </a:solidFill>
              <a:effectLst/>
              <a:latin typeface="Söhne"/>
            </a:endParaRPr>
          </a:p>
          <a:p>
            <a:endParaRPr lang="en-US" dirty="0"/>
          </a:p>
        </p:txBody>
      </p:sp>
      <p:sp>
        <p:nvSpPr>
          <p:cNvPr id="4" name="Slide Number Placeholder 3"/>
          <p:cNvSpPr>
            <a:spLocks noGrp="1"/>
          </p:cNvSpPr>
          <p:nvPr>
            <p:ph type="sldNum" sz="quarter" idx="5"/>
          </p:nvPr>
        </p:nvSpPr>
        <p:spPr/>
        <p:txBody>
          <a:bodyPr/>
          <a:lstStyle/>
          <a:p>
            <a:fld id="{22729903-8CE1-44F0-BE6A-7ABF0D41AB20}" type="slidenum">
              <a:rPr lang="en-US" smtClean="0"/>
              <a:t>7</a:t>
            </a:fld>
            <a:endParaRPr lang="en-US"/>
          </a:p>
        </p:txBody>
      </p:sp>
    </p:spTree>
    <p:extLst>
      <p:ext uri="{BB962C8B-B14F-4D97-AF65-F5344CB8AC3E}">
        <p14:creationId xmlns:p14="http://schemas.microsoft.com/office/powerpoint/2010/main" val="2660894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The scrutiny and perpetuation of Eurocentric beauty standards within black communities also warrant attention. The internalized discrimination that exists in some black communities, particularly regarding hair length and texture, reflects the ongoing influence of societal pressures and limited notions of beauty. </a:t>
            </a:r>
          </a:p>
          <a:p>
            <a:endParaRPr lang="en-US"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Such scrutiny further marginalizes individuals who choose to embrace their natural hair, undermining their self-esteem and reinforcing the need to conform to mainstream beauty norms.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When you have been told for thousands of years that your hair unruly, unprofessional and unacceptable, it becomes even harder to </a:t>
            </a:r>
            <a:r>
              <a:rPr lang="en-US" b="0" i="0" dirty="0">
                <a:solidFill>
                  <a:srgbClr val="FFFFFF"/>
                </a:solidFill>
                <a:effectLst/>
                <a:latin typeface="Chalet"/>
              </a:rPr>
              <a:t>untangle Black hair from these harmful stereotypes. In some way or form you begin to perpetuate the very same stereotypes.</a:t>
            </a:r>
            <a:endParaRPr lang="en-US" b="0" i="0" dirty="0">
              <a:solidFill>
                <a:srgbClr val="374151"/>
              </a:solidFill>
              <a:effectLst/>
              <a:latin typeface="Söhne"/>
            </a:endParaRPr>
          </a:p>
          <a:p>
            <a:endParaRPr lang="en-US" b="0" i="0" dirty="0">
              <a:solidFill>
                <a:srgbClr val="374151"/>
              </a:solidFill>
              <a:effectLst/>
              <a:latin typeface="Söhne"/>
            </a:endParaRPr>
          </a:p>
          <a:p>
            <a:r>
              <a:rPr lang="en-US" b="0" i="0" dirty="0">
                <a:solidFill>
                  <a:srgbClr val="374151"/>
                </a:solidFill>
                <a:effectLst/>
                <a:latin typeface="Söhne"/>
              </a:rPr>
              <a:t>If you would have read my forum post on this, you have seen that I mentioned that I would not be allowed in a school setting at home with this hairstyle. It has to be ¼ of an inch or less since it was deemed unprofessional and associated with delinquent behavior.</a:t>
            </a:r>
          </a:p>
          <a:p>
            <a:endParaRPr lang="en-US" b="0" i="0" dirty="0">
              <a:solidFill>
                <a:srgbClr val="374151"/>
              </a:solidFill>
              <a:effectLst/>
              <a:latin typeface="Söhne"/>
            </a:endParaRPr>
          </a:p>
          <a:p>
            <a:r>
              <a:rPr lang="en-US" b="0" i="0" dirty="0">
                <a:solidFill>
                  <a:srgbClr val="374151"/>
                </a:solidFill>
                <a:effectLst/>
                <a:latin typeface="Söhne"/>
              </a:rPr>
              <a:t>In my experience, I noticed that some of this policing around black hair have been enforced by religious ideologies.</a:t>
            </a:r>
          </a:p>
          <a:p>
            <a:endParaRPr lang="en-US" b="0" i="0" dirty="0">
              <a:solidFill>
                <a:srgbClr val="374151"/>
              </a:solidFill>
              <a:effectLst/>
              <a:latin typeface="Söhne"/>
            </a:endParaRPr>
          </a:p>
          <a:p>
            <a:r>
              <a:rPr lang="en-US" b="0" i="0" dirty="0">
                <a:solidFill>
                  <a:srgbClr val="374151"/>
                </a:solidFill>
                <a:effectLst/>
                <a:latin typeface="Söhne"/>
              </a:rPr>
              <a:t>Which brings me to the aim of my research which is to </a:t>
            </a:r>
            <a:r>
              <a:rPr lang="en-US" sz="1800" dirty="0">
                <a:effectLst/>
                <a:latin typeface="Times New Roman" panose="02020603050405020304" pitchFamily="18" charset="0"/>
                <a:ea typeface="Calibri" panose="020F0502020204030204" pitchFamily="34" charset="0"/>
              </a:rPr>
              <a:t>demonstrate that the appropriation and discrimination of black hair even within the black community extend far beyond individual experiences, rather, it reflect deeper issues of cultural erasure and systemic racism.</a:t>
            </a:r>
            <a:endParaRPr lang="en-US" b="0" i="0" dirty="0">
              <a:solidFill>
                <a:srgbClr val="374151"/>
              </a:solidFill>
              <a:effectLst/>
              <a:latin typeface="Söhne"/>
            </a:endParaRPr>
          </a:p>
          <a:p>
            <a:endParaRPr lang="en-US" b="0" i="0" dirty="0">
              <a:solidFill>
                <a:srgbClr val="374151"/>
              </a:solidFill>
              <a:effectLst/>
              <a:latin typeface="Söhne"/>
            </a:endParaRPr>
          </a:p>
          <a:p>
            <a:endParaRPr lang="en-US" dirty="0"/>
          </a:p>
        </p:txBody>
      </p:sp>
      <p:sp>
        <p:nvSpPr>
          <p:cNvPr id="4" name="Slide Number Placeholder 3"/>
          <p:cNvSpPr>
            <a:spLocks noGrp="1"/>
          </p:cNvSpPr>
          <p:nvPr>
            <p:ph type="sldNum" sz="quarter" idx="5"/>
          </p:nvPr>
        </p:nvSpPr>
        <p:spPr/>
        <p:txBody>
          <a:bodyPr/>
          <a:lstStyle/>
          <a:p>
            <a:fld id="{22729903-8CE1-44F0-BE6A-7ABF0D41AB20}" type="slidenum">
              <a:rPr lang="en-US" smtClean="0"/>
              <a:t>8</a:t>
            </a:fld>
            <a:endParaRPr lang="en-US"/>
          </a:p>
        </p:txBody>
      </p:sp>
    </p:spTree>
    <p:extLst>
      <p:ext uri="{BB962C8B-B14F-4D97-AF65-F5344CB8AC3E}">
        <p14:creationId xmlns:p14="http://schemas.microsoft.com/office/powerpoint/2010/main" val="18337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Continuing the conversation </a:t>
            </a:r>
          </a:p>
          <a:p>
            <a:endParaRPr lang="en-US" b="0" i="0" dirty="0">
              <a:solidFill>
                <a:srgbClr val="374151"/>
              </a:solidFill>
              <a:effectLst/>
              <a:latin typeface="Söhne"/>
            </a:endParaRPr>
          </a:p>
          <a:p>
            <a:r>
              <a:rPr lang="en-US" b="0" i="0" dirty="0">
                <a:solidFill>
                  <a:srgbClr val="2D2D2D"/>
                </a:solidFill>
                <a:effectLst/>
                <a:latin typeface="Fira Sans" panose="020B0503050000020004" pitchFamily="34" charset="0"/>
              </a:rPr>
              <a:t>Recently, a ban placed on child at a school in Jamaica over her dreadlocks have sparked quite a debate urging both the supreme court and the ministry of education to intervene (Jamaica Gleaner, 2021).</a:t>
            </a:r>
          </a:p>
          <a:p>
            <a:endParaRPr lang="en-US" b="0" i="0" dirty="0">
              <a:solidFill>
                <a:srgbClr val="2D2D2D"/>
              </a:solidFill>
              <a:effectLst/>
              <a:latin typeface="Fira Sans" panose="020B0503050000020004" pitchFamily="34" charset="0"/>
            </a:endParaRPr>
          </a:p>
          <a:p>
            <a:r>
              <a:rPr lang="en-US" b="0" i="0" dirty="0">
                <a:solidFill>
                  <a:srgbClr val="2D2D2D"/>
                </a:solidFill>
                <a:effectLst/>
                <a:latin typeface="Fira Sans" panose="020B0503050000020004" pitchFamily="34" charset="0"/>
              </a:rPr>
              <a:t>In 2019, California became the first state to ban discrimination based on natural hair, recognizing that hair is a fundamental part of a person's identity (CNN, 2019). </a:t>
            </a:r>
          </a:p>
          <a:p>
            <a:endParaRPr lang="en-US" b="0" i="0" dirty="0">
              <a:solidFill>
                <a:srgbClr val="2D2D2D"/>
              </a:solidFill>
              <a:effectLst/>
              <a:latin typeface="Fira Sans" panose="020B0503050000020004" pitchFamily="34" charset="0"/>
            </a:endParaRPr>
          </a:p>
          <a:p>
            <a:r>
              <a:rPr lang="en-US" b="0" i="0" dirty="0">
                <a:solidFill>
                  <a:srgbClr val="2D2D2D"/>
                </a:solidFill>
                <a:effectLst/>
                <a:latin typeface="Fira Sans" panose="020B0503050000020004" pitchFamily="34" charset="0"/>
              </a:rPr>
              <a:t>While progress has been made, black people still face discrimination based on their hair, and I believe it is essential to continue to raise awareness and fight against this form of oppression and </a:t>
            </a:r>
            <a:r>
              <a:rPr lang="en-US" b="0" i="0" dirty="0">
                <a:solidFill>
                  <a:srgbClr val="374151"/>
                </a:solidFill>
                <a:effectLst/>
                <a:latin typeface="Söhne"/>
              </a:rPr>
              <a:t>create a more inclusive and equitable society. </a:t>
            </a:r>
            <a:endParaRPr lang="en-US" dirty="0"/>
          </a:p>
        </p:txBody>
      </p:sp>
      <p:sp>
        <p:nvSpPr>
          <p:cNvPr id="4" name="Slide Number Placeholder 3"/>
          <p:cNvSpPr>
            <a:spLocks noGrp="1"/>
          </p:cNvSpPr>
          <p:nvPr>
            <p:ph type="sldNum" sz="quarter" idx="5"/>
          </p:nvPr>
        </p:nvSpPr>
        <p:spPr/>
        <p:txBody>
          <a:bodyPr/>
          <a:lstStyle/>
          <a:p>
            <a:fld id="{22729903-8CE1-44F0-BE6A-7ABF0D41AB20}" type="slidenum">
              <a:rPr lang="en-US" smtClean="0"/>
              <a:t>9</a:t>
            </a:fld>
            <a:endParaRPr lang="en-US"/>
          </a:p>
        </p:txBody>
      </p:sp>
    </p:spTree>
    <p:extLst>
      <p:ext uri="{BB962C8B-B14F-4D97-AF65-F5344CB8AC3E}">
        <p14:creationId xmlns:p14="http://schemas.microsoft.com/office/powerpoint/2010/main" val="3318023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5/23/2023</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724265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5/23/2023</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8439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5/23/2023</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901809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5/23/2023</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954599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5/23/2023</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347003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5/23/2023</a:t>
            </a:fld>
            <a:endParaRPr lang="en-US"/>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83709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5/23/2023</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644758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5/23/2023</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024695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5/23/2023</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189791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5/23/2023</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9704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5/23/2023</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59787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5/23/2023</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3094796167"/>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36" r:id="rId6"/>
    <p:sldLayoutId id="2147483741"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creativecommons.org/licenses/by-nc-nd/3.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onyxtruth.com/2016/12/28/onyx-truth-podcast-128/" TargetMode="Externa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openxmlformats.org/officeDocument/2006/relationships/hyperlink" Target="https://the-ard.com/2022/08/11/hair-discrimination-and-appropriating-black-hair/" TargetMode="External"/><Relationship Id="rId3" Type="http://schemas.openxmlformats.org/officeDocument/2006/relationships/image" Target="../media/image1.jpeg"/><Relationship Id="rId7" Type="http://schemas.openxmlformats.org/officeDocument/2006/relationships/hyperlink" Target="https://cdn.mynigeria.com/imagelib/pics/807/80797698.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luzmedia.co/how-hair-has-been-a-form-of-resistance-over-the-years" TargetMode="External"/><Relationship Id="rId5" Type="http://schemas.openxmlformats.org/officeDocument/2006/relationships/hyperlink" Target="https://jamaica-gleaner.com/article/news/20210614/moe-warns-schools-against-barring-students-over-hairstyles" TargetMode="External"/><Relationship Id="rId4" Type="http://schemas.openxmlformats.org/officeDocument/2006/relationships/hyperlink" Target="https://www.cnn.com/2019/07/03/us/california-hair-discrimination-trnd" TargetMode="External"/><Relationship Id="rId9" Type="http://schemas.openxmlformats.org/officeDocument/2006/relationships/hyperlink" Target="https://www.the-well.com/editorial/what-everyone-needs-to-know-about-black-hair-histor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jpe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5.sv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fineartamerica.com/featured/the-crown-you-will-always-wear-4-april-cooper.html" TargetMode="Externa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1.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Background Fill">
            <a:extLst>
              <a:ext uri="{FF2B5EF4-FFF2-40B4-BE49-F238E27FC236}">
                <a16:creationId xmlns:a16="http://schemas.microsoft.com/office/drawing/2014/main" id="{06087813-B81F-42C4-A0EA-F9078FB61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4" name="Color Fill">
            <a:extLst>
              <a:ext uri="{FF2B5EF4-FFF2-40B4-BE49-F238E27FC236}">
                <a16:creationId xmlns:a16="http://schemas.microsoft.com/office/drawing/2014/main" id="{C4B295A1-75D3-4C3B-82E7-C5CFD80A7E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26" name="Group 25">
            <a:extLst>
              <a:ext uri="{FF2B5EF4-FFF2-40B4-BE49-F238E27FC236}">
                <a16:creationId xmlns:a16="http://schemas.microsoft.com/office/drawing/2014/main" id="{ED38D1D7-BA30-4FF3-A0CC-9E90BB9662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44625" y="0"/>
            <a:ext cx="5444327" cy="6734640"/>
            <a:chOff x="6744625" y="0"/>
            <a:chExt cx="5444327" cy="6734640"/>
          </a:xfrm>
        </p:grpSpPr>
        <p:sp>
          <p:nvSpPr>
            <p:cNvPr id="27" name="Graphic 9">
              <a:extLst>
                <a:ext uri="{FF2B5EF4-FFF2-40B4-BE49-F238E27FC236}">
                  <a16:creationId xmlns:a16="http://schemas.microsoft.com/office/drawing/2014/main" id="{A217CF63-2FBD-4FA2-838C-6287D9F54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4625" y="967196"/>
              <a:ext cx="2116766" cy="211676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28" name="Graphic 18">
              <a:extLst>
                <a:ext uri="{FF2B5EF4-FFF2-40B4-BE49-F238E27FC236}">
                  <a16:creationId xmlns:a16="http://schemas.microsoft.com/office/drawing/2014/main" id="{C8F9462C-D125-4450-B35D-6E680DD30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9618226" y="3599573"/>
              <a:ext cx="2057060" cy="3135067"/>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29" name="Oval 28">
              <a:extLst>
                <a:ext uri="{FF2B5EF4-FFF2-40B4-BE49-F238E27FC236}">
                  <a16:creationId xmlns:a16="http://schemas.microsoft.com/office/drawing/2014/main" id="{6FA1A088-C133-4278-93CD-B7F518F32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6262" y="685620"/>
              <a:ext cx="265579" cy="265579"/>
            </a:xfrm>
            <a:prstGeom prst="ellipse">
              <a:avLst/>
            </a:pr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endParaRPr lang="en-US">
                <a:solidFill>
                  <a:schemeClr val="tx1"/>
                </a:solidFill>
              </a:endParaRPr>
            </a:p>
          </p:txBody>
        </p:sp>
        <p:sp>
          <p:nvSpPr>
            <p:cNvPr id="30" name="Freeform: Shape 29">
              <a:extLst>
                <a:ext uri="{FF2B5EF4-FFF2-40B4-BE49-F238E27FC236}">
                  <a16:creationId xmlns:a16="http://schemas.microsoft.com/office/drawing/2014/main" id="{5731790C-9903-4B27-9B13-F9FFD286D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2849" y="0"/>
              <a:ext cx="1303285" cy="962498"/>
            </a:xfrm>
            <a:custGeom>
              <a:avLst/>
              <a:gdLst>
                <a:gd name="connsiteX0" fmla="*/ 0 w 1303285"/>
                <a:gd name="connsiteY0" fmla="*/ 0 h 962498"/>
                <a:gd name="connsiteX1" fmla="*/ 1303285 w 1303285"/>
                <a:gd name="connsiteY1" fmla="*/ 0 h 962498"/>
                <a:gd name="connsiteX2" fmla="*/ 1298420 w 1303285"/>
                <a:gd name="connsiteY2" fmla="*/ 67508 h 962498"/>
                <a:gd name="connsiteX3" fmla="*/ 651642 w 1303285"/>
                <a:gd name="connsiteY3" fmla="*/ 962498 h 962498"/>
                <a:gd name="connsiteX4" fmla="*/ 4865 w 1303285"/>
                <a:gd name="connsiteY4" fmla="*/ 67508 h 962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285" h="962498">
                  <a:moveTo>
                    <a:pt x="0" y="0"/>
                  </a:moveTo>
                  <a:lnTo>
                    <a:pt x="1303285" y="0"/>
                  </a:lnTo>
                  <a:lnTo>
                    <a:pt x="1298420" y="67508"/>
                  </a:lnTo>
                  <a:cubicBezTo>
                    <a:pt x="1226555" y="570204"/>
                    <a:pt x="651642" y="962498"/>
                    <a:pt x="651642" y="962498"/>
                  </a:cubicBezTo>
                  <a:cubicBezTo>
                    <a:pt x="651642" y="962498"/>
                    <a:pt x="76729" y="570204"/>
                    <a:pt x="4865" y="67508"/>
                  </a:cubicBezTo>
                  <a:close/>
                </a:path>
              </a:pathLst>
            </a:custGeom>
            <a:solidFill>
              <a:schemeClr val="bg2">
                <a:alpha val="34000"/>
              </a:schemeClr>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1A25AE1A-8F17-40E6-A1BB-ED8F665B7E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0221" y="1219177"/>
              <a:ext cx="528731" cy="1057462"/>
            </a:xfrm>
            <a:custGeom>
              <a:avLst/>
              <a:gdLst>
                <a:gd name="connsiteX0" fmla="*/ 528731 w 528731"/>
                <a:gd name="connsiteY0" fmla="*/ 0 h 1057462"/>
                <a:gd name="connsiteX1" fmla="*/ 528731 w 528731"/>
                <a:gd name="connsiteY1" fmla="*/ 1057462 h 1057462"/>
                <a:gd name="connsiteX2" fmla="*/ 0 w 528731"/>
                <a:gd name="connsiteY2" fmla="*/ 528731 h 1057462"/>
                <a:gd name="connsiteX3" fmla="*/ 528731 w 528731"/>
                <a:gd name="connsiteY3" fmla="*/ 0 h 1057462"/>
              </a:gdLst>
              <a:ahLst/>
              <a:cxnLst>
                <a:cxn ang="0">
                  <a:pos x="connsiteX0" y="connsiteY0"/>
                </a:cxn>
                <a:cxn ang="0">
                  <a:pos x="connsiteX1" y="connsiteY1"/>
                </a:cxn>
                <a:cxn ang="0">
                  <a:pos x="connsiteX2" y="connsiteY2"/>
                </a:cxn>
                <a:cxn ang="0">
                  <a:pos x="connsiteX3" y="connsiteY3"/>
                </a:cxn>
              </a:cxnLst>
              <a:rect l="l" t="t" r="r" b="b"/>
              <a:pathLst>
                <a:path w="528731" h="1057462">
                  <a:moveTo>
                    <a:pt x="528731" y="0"/>
                  </a:moveTo>
                  <a:lnTo>
                    <a:pt x="528731" y="1057462"/>
                  </a:lnTo>
                  <a:cubicBezTo>
                    <a:pt x="236721" y="1057462"/>
                    <a:pt x="0" y="820741"/>
                    <a:pt x="0" y="528731"/>
                  </a:cubicBezTo>
                  <a:cubicBezTo>
                    <a:pt x="0" y="236721"/>
                    <a:pt x="236721" y="0"/>
                    <a:pt x="528731" y="0"/>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grpSp>
      <p:sp>
        <p:nvSpPr>
          <p:cNvPr id="33" name="Texture">
            <a:extLst>
              <a:ext uri="{FF2B5EF4-FFF2-40B4-BE49-F238E27FC236}">
                <a16:creationId xmlns:a16="http://schemas.microsoft.com/office/drawing/2014/main" id="{E4B2AF95-7029-4856-9CE4-BBBE8CF80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4D0535-B177-99B9-BB6B-07A6589D10E7}"/>
              </a:ext>
            </a:extLst>
          </p:cNvPr>
          <p:cNvSpPr>
            <a:spLocks noGrp="1"/>
          </p:cNvSpPr>
          <p:nvPr>
            <p:ph type="ctrTitle"/>
          </p:nvPr>
        </p:nvSpPr>
        <p:spPr>
          <a:xfrm>
            <a:off x="394893" y="676656"/>
            <a:ext cx="6059282" cy="3063240"/>
          </a:xfrm>
        </p:spPr>
        <p:txBody>
          <a:bodyPr>
            <a:normAutofit/>
          </a:bodyPr>
          <a:lstStyle/>
          <a:p>
            <a:r>
              <a:rPr lang="en-US" dirty="0"/>
              <a:t>Black Hair : A Medium for Communicative and Cultural Expression</a:t>
            </a:r>
          </a:p>
        </p:txBody>
      </p:sp>
      <p:sp>
        <p:nvSpPr>
          <p:cNvPr id="3" name="Subtitle 2">
            <a:extLst>
              <a:ext uri="{FF2B5EF4-FFF2-40B4-BE49-F238E27FC236}">
                <a16:creationId xmlns:a16="http://schemas.microsoft.com/office/drawing/2014/main" id="{8763D5A1-8557-7521-3991-91DE6F946928}"/>
              </a:ext>
            </a:extLst>
          </p:cNvPr>
          <p:cNvSpPr>
            <a:spLocks noGrp="1"/>
          </p:cNvSpPr>
          <p:nvPr>
            <p:ph type="subTitle" idx="1"/>
          </p:nvPr>
        </p:nvSpPr>
        <p:spPr>
          <a:xfrm>
            <a:off x="457199" y="3840480"/>
            <a:ext cx="5996975" cy="2315845"/>
          </a:xfrm>
        </p:spPr>
        <p:txBody>
          <a:bodyPr>
            <a:normAutofit/>
          </a:bodyPr>
          <a:lstStyle/>
          <a:p>
            <a:r>
              <a:rPr lang="en-US" dirty="0"/>
              <a:t>Prepared by Bensly Pierre</a:t>
            </a:r>
          </a:p>
          <a:p>
            <a:r>
              <a:rPr lang="en-US" dirty="0"/>
              <a:t>For CMNS 3600</a:t>
            </a:r>
          </a:p>
          <a:p>
            <a:r>
              <a:rPr lang="en-US" dirty="0"/>
              <a:t>On May 24, 2023</a:t>
            </a:r>
          </a:p>
        </p:txBody>
      </p:sp>
      <p:pic>
        <p:nvPicPr>
          <p:cNvPr id="17" name="Picture 3" descr="Woman with afro hair">
            <a:extLst>
              <a:ext uri="{FF2B5EF4-FFF2-40B4-BE49-F238E27FC236}">
                <a16:creationId xmlns:a16="http://schemas.microsoft.com/office/drawing/2014/main" id="{DCD648AA-12E3-CAD4-6C44-1133255304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048316" y="1385109"/>
            <a:ext cx="4748792" cy="4248919"/>
          </a:xfrm>
          <a:custGeom>
            <a:avLst/>
            <a:gdLst/>
            <a:ahLst/>
            <a:cxnLst/>
            <a:rect l="l" t="t" r="r" b="b"/>
            <a:pathLst>
              <a:path w="3129592" h="3129592">
                <a:moveTo>
                  <a:pt x="1564796" y="0"/>
                </a:moveTo>
                <a:cubicBezTo>
                  <a:pt x="2429009" y="0"/>
                  <a:pt x="3129592" y="700583"/>
                  <a:pt x="3129592" y="1564796"/>
                </a:cubicBezTo>
                <a:cubicBezTo>
                  <a:pt x="3129592" y="2429009"/>
                  <a:pt x="2429009" y="3129592"/>
                  <a:pt x="1564796" y="3129592"/>
                </a:cubicBezTo>
                <a:cubicBezTo>
                  <a:pt x="700583" y="3129592"/>
                  <a:pt x="0" y="2429009"/>
                  <a:pt x="0" y="1564796"/>
                </a:cubicBezTo>
                <a:cubicBezTo>
                  <a:pt x="0" y="700583"/>
                  <a:pt x="700583" y="0"/>
                  <a:pt x="1564796" y="0"/>
                </a:cubicBezTo>
                <a:close/>
              </a:path>
            </a:pathLst>
          </a:custGeom>
        </p:spPr>
      </p:pic>
      <p:sp>
        <p:nvSpPr>
          <p:cNvPr id="5" name="TextBox 4">
            <a:extLst>
              <a:ext uri="{FF2B5EF4-FFF2-40B4-BE49-F238E27FC236}">
                <a16:creationId xmlns:a16="http://schemas.microsoft.com/office/drawing/2014/main" id="{4D50AAE9-F2B1-5A94-010A-4BCE405D144D}"/>
              </a:ext>
            </a:extLst>
          </p:cNvPr>
          <p:cNvSpPr txBox="1"/>
          <p:nvPr/>
        </p:nvSpPr>
        <p:spPr>
          <a:xfrm>
            <a:off x="7048316" y="5883965"/>
            <a:ext cx="4748792" cy="230832"/>
          </a:xfrm>
          <a:prstGeom prst="rect">
            <a:avLst/>
          </a:prstGeom>
          <a:noFill/>
        </p:spPr>
        <p:txBody>
          <a:bodyPr wrap="square" rtlCol="0">
            <a:spAutoFit/>
          </a:bodyPr>
          <a:lstStyle/>
          <a:p>
            <a:r>
              <a:rPr lang="en-US" sz="900">
                <a:hlinkClick r:id="rId6" tooltip="https://www.onyxtruth.com/2016/12/28/onyx-truth-podcast-128/"/>
              </a:rPr>
              <a:t>This Photo</a:t>
            </a:r>
            <a:r>
              <a:rPr lang="en-US" sz="900"/>
              <a:t> by Unknown Author is licensed under </a:t>
            </a:r>
            <a:r>
              <a:rPr lang="en-US" sz="900">
                <a:hlinkClick r:id="rId7" tooltip="https://creativecommons.org/licenses/by-nc-nd/3.0/"/>
              </a:rPr>
              <a:t>CC BY-NC-ND</a:t>
            </a:r>
            <a:endParaRPr lang="en-US" sz="900"/>
          </a:p>
        </p:txBody>
      </p:sp>
    </p:spTree>
    <p:extLst>
      <p:ext uri="{BB962C8B-B14F-4D97-AF65-F5344CB8AC3E}">
        <p14:creationId xmlns:p14="http://schemas.microsoft.com/office/powerpoint/2010/main" val="258842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A245B-0925-49CB-B38B-4D5B196097B5}"/>
              </a:ext>
            </a:extLst>
          </p:cNvPr>
          <p:cNvSpPr>
            <a:spLocks noGrp="1"/>
          </p:cNvSpPr>
          <p:nvPr>
            <p:ph type="title"/>
          </p:nvPr>
        </p:nvSpPr>
        <p:spPr>
          <a:xfrm>
            <a:off x="1881712" y="668048"/>
            <a:ext cx="7685037" cy="1325563"/>
          </a:xfrm>
        </p:spPr>
        <p:txBody>
          <a:bodyPr/>
          <a:lstStyle/>
          <a:p>
            <a:r>
              <a:rPr lang="en-US" dirty="0"/>
              <a:t>Conclusion</a:t>
            </a:r>
          </a:p>
        </p:txBody>
      </p:sp>
      <p:graphicFrame>
        <p:nvGraphicFramePr>
          <p:cNvPr id="7" name="Content Placeholder 2">
            <a:extLst>
              <a:ext uri="{FF2B5EF4-FFF2-40B4-BE49-F238E27FC236}">
                <a16:creationId xmlns:a16="http://schemas.microsoft.com/office/drawing/2014/main" id="{0B0DA077-6488-E9C6-1FAB-E0DD36CCAE53}"/>
              </a:ext>
            </a:extLst>
          </p:cNvPr>
          <p:cNvGraphicFramePr>
            <a:graphicFrameLocks noGrp="1"/>
          </p:cNvGraphicFramePr>
          <p:nvPr>
            <p:ph idx="1"/>
            <p:extLst>
              <p:ext uri="{D42A27DB-BD31-4B8C-83A1-F6EECF244321}">
                <p14:modId xmlns:p14="http://schemas.microsoft.com/office/powerpoint/2010/main" val="1917629455"/>
              </p:ext>
            </p:extLst>
          </p:nvPr>
        </p:nvGraphicFramePr>
        <p:xfrm>
          <a:off x="1881718" y="2109701"/>
          <a:ext cx="7685037" cy="4080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Man wearing shirt with pattern">
            <a:extLst>
              <a:ext uri="{FF2B5EF4-FFF2-40B4-BE49-F238E27FC236}">
                <a16:creationId xmlns:a16="http://schemas.microsoft.com/office/drawing/2014/main" id="{3875B661-D5C3-DF52-E5C9-57E2515FBA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813" y="1652557"/>
            <a:ext cx="1866900" cy="4543425"/>
          </a:xfrm>
          <a:prstGeom prst="rect">
            <a:avLst/>
          </a:prstGeom>
        </p:spPr>
      </p:pic>
    </p:spTree>
    <p:extLst>
      <p:ext uri="{BB962C8B-B14F-4D97-AF65-F5344CB8AC3E}">
        <p14:creationId xmlns:p14="http://schemas.microsoft.com/office/powerpoint/2010/main" val="1800508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2"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14" name="Group 13">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5" name="Oval 14">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Freeform: Shape 15">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7" name="Freeform: Shape 16">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8" name="Freeform: Shape 17">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a:p>
          </p:txBody>
        </p:sp>
        <p:sp>
          <p:nvSpPr>
            <p:cNvPr id="19"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21"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a:p>
        </p:txBody>
      </p:sp>
      <p:sp>
        <p:nvSpPr>
          <p:cNvPr id="23"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5" name="Content Placeholder 4" descr="A collage of different hairstyles">
            <a:extLst>
              <a:ext uri="{FF2B5EF4-FFF2-40B4-BE49-F238E27FC236}">
                <a16:creationId xmlns:a16="http://schemas.microsoft.com/office/drawing/2014/main" id="{76724AB5-5B77-4610-B971-776E250777A2}"/>
              </a:ext>
            </a:extLst>
          </p:cNvPr>
          <p:cNvPicPr>
            <a:picLocks noGrp="1" noChangeAspect="1"/>
          </p:cNvPicPr>
          <p:nvPr>
            <p:ph idx="1"/>
          </p:nvPr>
        </p:nvPicPr>
        <p:blipFill rotWithShape="1">
          <a:blip r:embed="rId4">
            <a:alphaModFix amt="70000"/>
            <a:extLst>
              <a:ext uri="{28A0092B-C50C-407E-A947-70E740481C1C}">
                <a14:useLocalDpi xmlns:a14="http://schemas.microsoft.com/office/drawing/2010/main" val="0"/>
              </a:ext>
            </a:extLst>
          </a:blip>
          <a:srcRect t="5948" r="-1" b="8478"/>
          <a:stretch/>
        </p:blipFill>
        <p:spPr>
          <a:xfrm>
            <a:off x="1530" y="10"/>
            <a:ext cx="12188941" cy="6857990"/>
          </a:xfrm>
          <a:prstGeom prst="rect">
            <a:avLst/>
          </a:prstGeom>
        </p:spPr>
      </p:pic>
      <p:sp>
        <p:nvSpPr>
          <p:cNvPr id="6" name="TextBox 5">
            <a:extLst>
              <a:ext uri="{FF2B5EF4-FFF2-40B4-BE49-F238E27FC236}">
                <a16:creationId xmlns:a16="http://schemas.microsoft.com/office/drawing/2014/main" id="{684D80CE-21BC-24D2-98DF-930B90A2F749}"/>
              </a:ext>
            </a:extLst>
          </p:cNvPr>
          <p:cNvSpPr txBox="1"/>
          <p:nvPr/>
        </p:nvSpPr>
        <p:spPr>
          <a:xfrm>
            <a:off x="9161589" y="5969464"/>
            <a:ext cx="3096259" cy="369332"/>
          </a:xfrm>
          <a:prstGeom prst="rect">
            <a:avLst/>
          </a:prstGeom>
          <a:noFill/>
        </p:spPr>
        <p:txBody>
          <a:bodyPr wrap="square" rtlCol="0">
            <a:spAutoFit/>
          </a:bodyPr>
          <a:lstStyle/>
          <a:p>
            <a:r>
              <a:rPr lang="en-US" dirty="0"/>
              <a:t>Cornrows (</a:t>
            </a:r>
            <a:r>
              <a:rPr lang="en-US" dirty="0" err="1"/>
              <a:t>MyNigeria</a:t>
            </a:r>
            <a:r>
              <a:rPr lang="en-US" dirty="0"/>
              <a:t>, 2021)</a:t>
            </a:r>
          </a:p>
        </p:txBody>
      </p:sp>
    </p:spTree>
    <p:extLst>
      <p:ext uri="{BB962C8B-B14F-4D97-AF65-F5344CB8AC3E}">
        <p14:creationId xmlns:p14="http://schemas.microsoft.com/office/powerpoint/2010/main" val="580678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8" name="Background Fill">
            <a:extLst>
              <a:ext uri="{FF2B5EF4-FFF2-40B4-BE49-F238E27FC236}">
                <a16:creationId xmlns:a16="http://schemas.microsoft.com/office/drawing/2014/main" id="{973CFC7D-374D-4D67-8994-8DA9D4E23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49" name="Color Fill">
            <a:extLst>
              <a:ext uri="{FF2B5EF4-FFF2-40B4-BE49-F238E27FC236}">
                <a16:creationId xmlns:a16="http://schemas.microsoft.com/office/drawing/2014/main" id="{8F7FA731-5B6E-499C-926D-C2D2D4946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50" name="Group 11">
            <a:extLst>
              <a:ext uri="{FF2B5EF4-FFF2-40B4-BE49-F238E27FC236}">
                <a16:creationId xmlns:a16="http://schemas.microsoft.com/office/drawing/2014/main" id="{3A09DD4A-71B1-4992-961C-FB007CA09D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77333" y="0"/>
            <a:ext cx="2214668" cy="6192747"/>
            <a:chOff x="9977333" y="0"/>
            <a:chExt cx="2214668" cy="6192747"/>
          </a:xfrm>
        </p:grpSpPr>
        <p:sp>
          <p:nvSpPr>
            <p:cNvPr id="13" name="Oval 12">
              <a:extLst>
                <a:ext uri="{FF2B5EF4-FFF2-40B4-BE49-F238E27FC236}">
                  <a16:creationId xmlns:a16="http://schemas.microsoft.com/office/drawing/2014/main" id="{2B3D11D5-EBBE-4E00-9154-51A07DEA6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21818" y="3254126"/>
              <a:ext cx="272587" cy="2725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raphic 9">
              <a:extLst>
                <a:ext uri="{FF2B5EF4-FFF2-40B4-BE49-F238E27FC236}">
                  <a16:creationId xmlns:a16="http://schemas.microsoft.com/office/drawing/2014/main" id="{541701B5-7A92-4CFF-9F2E-6071EEFB0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15635" y="2431541"/>
              <a:ext cx="1321642" cy="132164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p>
              <a:pPr lvl="0"/>
              <a:endParaRPr lang="en-US" dirty="0"/>
            </a:p>
          </p:txBody>
        </p:sp>
        <p:sp>
          <p:nvSpPr>
            <p:cNvPr id="15" name="Freeform: Shape 14">
              <a:extLst>
                <a:ext uri="{FF2B5EF4-FFF2-40B4-BE49-F238E27FC236}">
                  <a16:creationId xmlns:a16="http://schemas.microsoft.com/office/drawing/2014/main" id="{DAF1C9DE-4E0C-42F3-8126-59D3E0050D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041380" y="4795265"/>
              <a:ext cx="1150620" cy="1397482"/>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dirty="0"/>
            </a:p>
          </p:txBody>
        </p:sp>
        <p:sp>
          <p:nvSpPr>
            <p:cNvPr id="16" name="Graphic 9">
              <a:extLst>
                <a:ext uri="{FF2B5EF4-FFF2-40B4-BE49-F238E27FC236}">
                  <a16:creationId xmlns:a16="http://schemas.microsoft.com/office/drawing/2014/main" id="{BE855266-8082-4371-854D-AB4EC85B8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977333" y="0"/>
              <a:ext cx="2214667" cy="2214667"/>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p>
              <a:endParaRPr lang="en-US" dirty="0"/>
            </a:p>
          </p:txBody>
        </p:sp>
        <p:sp>
          <p:nvSpPr>
            <p:cNvPr id="17" name="Graphic 9">
              <a:extLst>
                <a:ext uri="{FF2B5EF4-FFF2-40B4-BE49-F238E27FC236}">
                  <a16:creationId xmlns:a16="http://schemas.microsoft.com/office/drawing/2014/main" id="{45C29FA3-FADD-4ABA-A50B-AB5EF250B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093324" y="167079"/>
              <a:ext cx="1945697" cy="1945697"/>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627C3CF4-5B50-459D-B887-9865E4C423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9982" y="3060222"/>
              <a:ext cx="612019" cy="1733435"/>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grpSp>
      <p:sp>
        <p:nvSpPr>
          <p:cNvPr id="51" name="Texture">
            <a:extLst>
              <a:ext uri="{FF2B5EF4-FFF2-40B4-BE49-F238E27FC236}">
                <a16:creationId xmlns:a16="http://schemas.microsoft.com/office/drawing/2014/main" id="{8592B821-10D5-48C0-8022-A904844B7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97C451E-D14E-88E4-0CCE-8C5870543BA7}"/>
              </a:ext>
            </a:extLst>
          </p:cNvPr>
          <p:cNvSpPr>
            <a:spLocks noGrp="1"/>
          </p:cNvSpPr>
          <p:nvPr>
            <p:ph type="title"/>
          </p:nvPr>
        </p:nvSpPr>
        <p:spPr>
          <a:xfrm>
            <a:off x="457200" y="213115"/>
            <a:ext cx="7177037" cy="926812"/>
          </a:xfrm>
        </p:spPr>
        <p:txBody>
          <a:bodyPr>
            <a:normAutofit/>
          </a:bodyPr>
          <a:lstStyle/>
          <a:p>
            <a:r>
              <a:rPr lang="en-US" dirty="0"/>
              <a:t>References</a:t>
            </a:r>
          </a:p>
        </p:txBody>
      </p:sp>
      <p:sp>
        <p:nvSpPr>
          <p:cNvPr id="3" name="Content Placeholder 2">
            <a:extLst>
              <a:ext uri="{FF2B5EF4-FFF2-40B4-BE49-F238E27FC236}">
                <a16:creationId xmlns:a16="http://schemas.microsoft.com/office/drawing/2014/main" id="{E4866589-3C5B-800E-6AD5-757641FFEE03}"/>
              </a:ext>
            </a:extLst>
          </p:cNvPr>
          <p:cNvSpPr>
            <a:spLocks noGrp="1"/>
          </p:cNvSpPr>
          <p:nvPr>
            <p:ph idx="1"/>
          </p:nvPr>
        </p:nvSpPr>
        <p:spPr>
          <a:xfrm>
            <a:off x="457200" y="1451747"/>
            <a:ext cx="8884449" cy="5253854"/>
          </a:xfrm>
        </p:spPr>
        <p:txBody>
          <a:bodyPr>
            <a:noAutofit/>
          </a:bodyPr>
          <a:lstStyle/>
          <a:p>
            <a:r>
              <a:rPr lang="en-US" sz="1700" dirty="0"/>
              <a:t>Byrd, A. &amp; </a:t>
            </a:r>
            <a:r>
              <a:rPr lang="en-US" sz="1700" dirty="0" err="1"/>
              <a:t>Tharps</a:t>
            </a:r>
            <a:r>
              <a:rPr lang="en-US" sz="1700" dirty="0"/>
              <a:t>, L. (2001). Hair Story: Untangling the Roots of Black Hair in America. New York: St. Martin’s Press.</a:t>
            </a:r>
          </a:p>
          <a:p>
            <a:r>
              <a:rPr lang="en-US" sz="1700" dirty="0"/>
              <a:t>CNN. (2019, July 4). California becomes the first state to ban discrimination based on natural hairstyles | CNN. CNN. </a:t>
            </a:r>
            <a:r>
              <a:rPr lang="en-US" sz="1700" dirty="0">
                <a:hlinkClick r:id="rId4"/>
              </a:rPr>
              <a:t>https://www.cnn.com/2019/07/03/us/california-hair-discrimination-trnd</a:t>
            </a:r>
            <a:r>
              <a:rPr lang="en-US" sz="1700" dirty="0"/>
              <a:t> </a:t>
            </a:r>
          </a:p>
          <a:p>
            <a:r>
              <a:rPr lang="en-US" sz="1700" dirty="0"/>
              <a:t>Jamaica Gleaner (2021, June 14). MOE warns schools against barring students over hairstyles. Jamaica-Gleaner.com. </a:t>
            </a:r>
            <a:r>
              <a:rPr lang="en-US" sz="1700" dirty="0">
                <a:hlinkClick r:id="rId5"/>
              </a:rPr>
              <a:t>https://jamaica-gleaner.com/article/news/20210614/moe-warns-schools-against-barring-students-over-hairstyles</a:t>
            </a:r>
            <a:r>
              <a:rPr lang="en-US" sz="1700" dirty="0"/>
              <a:t> </a:t>
            </a:r>
          </a:p>
          <a:p>
            <a:r>
              <a:rPr lang="en-US" sz="1700" dirty="0"/>
              <a:t>Luz Media (2021, October). How Hair Has Been a Form of Resistance Over the Years. Luz Media; Luz Media. </a:t>
            </a:r>
            <a:r>
              <a:rPr lang="en-US" sz="1700" dirty="0">
                <a:hlinkClick r:id="rId6"/>
              </a:rPr>
              <a:t>https://luzmedia.co/how-hair-has-been-a-form-of-resistance-over-the-years</a:t>
            </a:r>
            <a:r>
              <a:rPr lang="en-US" sz="1700" dirty="0"/>
              <a:t> </a:t>
            </a:r>
          </a:p>
          <a:p>
            <a:r>
              <a:rPr lang="en-US" sz="1700" dirty="0" err="1"/>
              <a:t>MyNigeria</a:t>
            </a:r>
            <a:r>
              <a:rPr lang="en-US" sz="1700" dirty="0"/>
              <a:t> [Photograph] (2023). Mynigeria.com. </a:t>
            </a:r>
            <a:r>
              <a:rPr lang="en-US" sz="1700" dirty="0">
                <a:hlinkClick r:id="rId7"/>
              </a:rPr>
              <a:t>https://cdn.mynigeria.com/imagelib/pics/807/80797698.jpg</a:t>
            </a:r>
            <a:r>
              <a:rPr lang="en-US" sz="1700" dirty="0"/>
              <a:t> </a:t>
            </a:r>
          </a:p>
          <a:p>
            <a:r>
              <a:rPr lang="en-US" sz="1700" dirty="0"/>
              <a:t>The ARD (2022, August 11). Respect the Roots of Black Hair. Anti-Racism Daily; Anti-Racism Daily. </a:t>
            </a:r>
            <a:r>
              <a:rPr lang="en-US" sz="1700" dirty="0">
                <a:hlinkClick r:id="rId8"/>
              </a:rPr>
              <a:t>https://the-ard.com/2022/08/11/hair-discrimination-and-appropriating-black-hair/</a:t>
            </a:r>
            <a:r>
              <a:rPr lang="en-US" sz="1700" dirty="0"/>
              <a:t> </a:t>
            </a:r>
          </a:p>
          <a:p>
            <a:r>
              <a:rPr lang="en-US" sz="1700" dirty="0"/>
              <a:t>The Well (2022). What Everyone Needs to Know About Black Hair History. The-Well.com. </a:t>
            </a:r>
            <a:r>
              <a:rPr lang="en-US" sz="1700" dirty="0">
                <a:hlinkClick r:id="rId9"/>
              </a:rPr>
              <a:t>https://www.the-well.com/editorial/what-everyone-needs-to-know-about-black-hair-history</a:t>
            </a:r>
            <a:endParaRPr lang="en-US" sz="1700" dirty="0"/>
          </a:p>
          <a:p>
            <a:r>
              <a:rPr lang="en-US" sz="1700" dirty="0"/>
              <a:t>All illustrations are sourced from Microsoft PowerPoint Stock Images.</a:t>
            </a:r>
          </a:p>
        </p:txBody>
      </p:sp>
    </p:spTree>
    <p:extLst>
      <p:ext uri="{BB962C8B-B14F-4D97-AF65-F5344CB8AC3E}">
        <p14:creationId xmlns:p14="http://schemas.microsoft.com/office/powerpoint/2010/main" val="2712846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20"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22" name="Background Fill">
            <a:extLst>
              <a:ext uri="{FF2B5EF4-FFF2-40B4-BE49-F238E27FC236}">
                <a16:creationId xmlns:a16="http://schemas.microsoft.com/office/drawing/2014/main" id="{A7971386-B2B0-4A38-8D3B-8CF23AAA6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4" name="Color Fill">
            <a:extLst>
              <a:ext uri="{FF2B5EF4-FFF2-40B4-BE49-F238E27FC236}">
                <a16:creationId xmlns:a16="http://schemas.microsoft.com/office/drawing/2014/main" id="{8BECD55C-E611-4BCD-B45E-BF01D6234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26" name="Group 25">
            <a:extLst>
              <a:ext uri="{FF2B5EF4-FFF2-40B4-BE49-F238E27FC236}">
                <a16:creationId xmlns:a16="http://schemas.microsoft.com/office/drawing/2014/main" id="{2330F622-1222-4AEE-8378-AA3C4FC8A9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68058" y="0"/>
            <a:ext cx="4842451" cy="6290051"/>
            <a:chOff x="6968058" y="0"/>
            <a:chExt cx="4842451" cy="6290051"/>
          </a:xfrm>
        </p:grpSpPr>
        <p:sp>
          <p:nvSpPr>
            <p:cNvPr id="27" name="Oval 26">
              <a:extLst>
                <a:ext uri="{FF2B5EF4-FFF2-40B4-BE49-F238E27FC236}">
                  <a16:creationId xmlns:a16="http://schemas.microsoft.com/office/drawing/2014/main" id="{487A98A1-D478-4890-9CAB-83521D6C7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02463" y="453951"/>
              <a:ext cx="608046" cy="608046"/>
            </a:xfrm>
            <a:prstGeom prst="ellipse">
              <a:avLst/>
            </a:prstGeom>
            <a:solidFill>
              <a:schemeClr val="accent1">
                <a:lumMod val="60000"/>
                <a:lumOff val="40000"/>
                <a:alpha val="60000"/>
              </a:schemeClr>
            </a:solidFill>
            <a:ln w="9331" cap="flat">
              <a:noFill/>
              <a:prstDash val="solid"/>
              <a:miter/>
            </a:ln>
          </p:spPr>
          <p:txBody>
            <a:bodyPr rtlCol="0" anchor="ctr"/>
            <a:lstStyle/>
            <a:p>
              <a:endParaRPr lang="en-US">
                <a:solidFill>
                  <a:schemeClr val="tx1"/>
                </a:solidFill>
              </a:endParaRPr>
            </a:p>
          </p:txBody>
        </p:sp>
        <p:sp>
          <p:nvSpPr>
            <p:cNvPr id="28" name="Graphic 18">
              <a:extLst>
                <a:ext uri="{FF2B5EF4-FFF2-40B4-BE49-F238E27FC236}">
                  <a16:creationId xmlns:a16="http://schemas.microsoft.com/office/drawing/2014/main" id="{8306C6CC-5E45-43CC-915C-D1E4F60B5F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600000">
              <a:off x="7192513" y="5208982"/>
              <a:ext cx="856614" cy="1305524"/>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29" name="Oval 28">
              <a:extLst>
                <a:ext uri="{FF2B5EF4-FFF2-40B4-BE49-F238E27FC236}">
                  <a16:creationId xmlns:a16="http://schemas.microsoft.com/office/drawing/2014/main" id="{B930DAE9-1ABF-4097-906C-3946FCEEC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28124" y="4672162"/>
              <a:ext cx="256132" cy="2561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45A5A71A-AABF-4050-845F-4ED44FA5A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00707" y="0"/>
              <a:ext cx="3721476" cy="1682047"/>
            </a:xfrm>
            <a:custGeom>
              <a:avLst/>
              <a:gdLst>
                <a:gd name="connsiteX0" fmla="*/ 0 w 3721476"/>
                <a:gd name="connsiteY0" fmla="*/ 0 h 1682047"/>
                <a:gd name="connsiteX1" fmla="*/ 3721476 w 3721476"/>
                <a:gd name="connsiteY1" fmla="*/ 0 h 1682047"/>
                <a:gd name="connsiteX2" fmla="*/ 3721230 w 3721476"/>
                <a:gd name="connsiteY2" fmla="*/ 4881 h 1682047"/>
                <a:gd name="connsiteX3" fmla="*/ 1862697 w 3721476"/>
                <a:gd name="connsiteY3" fmla="*/ 1682047 h 1682047"/>
                <a:gd name="connsiteX4" fmla="*/ 0 w 3721476"/>
                <a:gd name="connsiteY4" fmla="*/ 1682047 h 168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476" h="1682047">
                  <a:moveTo>
                    <a:pt x="0" y="0"/>
                  </a:moveTo>
                  <a:lnTo>
                    <a:pt x="3721476" y="0"/>
                  </a:lnTo>
                  <a:lnTo>
                    <a:pt x="3721230" y="4881"/>
                  </a:lnTo>
                  <a:cubicBezTo>
                    <a:pt x="3625562" y="946929"/>
                    <a:pt x="2829989" y="1682047"/>
                    <a:pt x="1862697" y="1682047"/>
                  </a:cubicBezTo>
                  <a:lnTo>
                    <a:pt x="0" y="1682047"/>
                  </a:lnTo>
                  <a:close/>
                </a:path>
              </a:pathLst>
            </a:custGeom>
            <a:solidFill>
              <a:schemeClr val="accent1">
                <a:alpha val="60000"/>
              </a:schemeClr>
            </a:solidFill>
            <a:ln w="933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2D7DB67-6715-452E-990A-36C20FC246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94494" y="0"/>
              <a:ext cx="3281081" cy="1452282"/>
            </a:xfrm>
            <a:custGeom>
              <a:avLst/>
              <a:gdLst>
                <a:gd name="connsiteX0" fmla="*/ 0 w 2872279"/>
                <a:gd name="connsiteY0" fmla="*/ 0 h 1183937"/>
                <a:gd name="connsiteX1" fmla="*/ 2872279 w 2872279"/>
                <a:gd name="connsiteY1" fmla="*/ 0 h 1183937"/>
                <a:gd name="connsiteX2" fmla="*/ 2868418 w 2872279"/>
                <a:gd name="connsiteY2" fmla="*/ 25304 h 1183937"/>
                <a:gd name="connsiteX3" fmla="*/ 1446821 w 2872279"/>
                <a:gd name="connsiteY3" fmla="*/ 1183937 h 1183937"/>
                <a:gd name="connsiteX4" fmla="*/ 0 w 2872279"/>
                <a:gd name="connsiteY4" fmla="*/ 1183937 h 1183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279" h="1183937">
                  <a:moveTo>
                    <a:pt x="0" y="0"/>
                  </a:moveTo>
                  <a:lnTo>
                    <a:pt x="2872279" y="0"/>
                  </a:lnTo>
                  <a:lnTo>
                    <a:pt x="2868418" y="25304"/>
                  </a:lnTo>
                  <a:cubicBezTo>
                    <a:pt x="2733112" y="686540"/>
                    <a:pt x="2148060" y="1183937"/>
                    <a:pt x="1446821" y="1183937"/>
                  </a:cubicBezTo>
                  <a:lnTo>
                    <a:pt x="0" y="1183937"/>
                  </a:lnTo>
                  <a:close/>
                </a:path>
              </a:pathLst>
            </a:custGeom>
            <a:pattFill prst="pct5">
              <a:fgClr>
                <a:schemeClr val="accent4">
                  <a:lumMod val="60000"/>
                  <a:lumOff val="40000"/>
                </a:schemeClr>
              </a:fgClr>
              <a:bgClr>
                <a:schemeClr val="bg2">
                  <a:lumMod val="75000"/>
                  <a:lumOff val="25000"/>
                </a:schemeClr>
              </a:bgClr>
            </a:pattFill>
            <a:ln w="9525" cap="flat">
              <a:noFill/>
              <a:prstDash val="solid"/>
              <a:miter/>
            </a:ln>
          </p:spPr>
          <p:txBody>
            <a:bodyPr rtlCol="0" anchor="ctr"/>
            <a:lstStyle/>
            <a:p>
              <a:endParaRPr lang="en-US"/>
            </a:p>
          </p:txBody>
        </p:sp>
        <p:sp>
          <p:nvSpPr>
            <p:cNvPr id="32" name="Graphic 9">
              <a:extLst>
                <a:ext uri="{FF2B5EF4-FFF2-40B4-BE49-F238E27FC236}">
                  <a16:creationId xmlns:a16="http://schemas.microsoft.com/office/drawing/2014/main" id="{B304D079-B0E1-4E53-ABEE-B13BF9471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00707" y="1837752"/>
              <a:ext cx="4389377" cy="4389374"/>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grpSp>
      <p:sp>
        <p:nvSpPr>
          <p:cNvPr id="34" name="Texture">
            <a:extLst>
              <a:ext uri="{FF2B5EF4-FFF2-40B4-BE49-F238E27FC236}">
                <a16:creationId xmlns:a16="http://schemas.microsoft.com/office/drawing/2014/main" id="{0D29D77D-2D4E-4868-960B-BEDA724F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49E9ED3-8C6B-85C7-5775-0A39FBCF747E}"/>
              </a:ext>
            </a:extLst>
          </p:cNvPr>
          <p:cNvSpPr>
            <a:spLocks noGrp="1"/>
          </p:cNvSpPr>
          <p:nvPr>
            <p:ph type="title"/>
          </p:nvPr>
        </p:nvSpPr>
        <p:spPr>
          <a:xfrm>
            <a:off x="457199" y="676656"/>
            <a:ext cx="6252883" cy="3063240"/>
          </a:xfrm>
        </p:spPr>
        <p:txBody>
          <a:bodyPr vert="horz" lIns="91440" tIns="45720" rIns="91440" bIns="45720" rtlCol="0" anchor="b">
            <a:normAutofit/>
          </a:bodyPr>
          <a:lstStyle/>
          <a:p>
            <a:r>
              <a:rPr lang="en-US" sz="5400"/>
              <a:t>Questions?</a:t>
            </a:r>
          </a:p>
        </p:txBody>
      </p:sp>
      <p:pic>
        <p:nvPicPr>
          <p:cNvPr id="6" name="Graphic 5" descr="Question mark">
            <a:extLst>
              <a:ext uri="{FF2B5EF4-FFF2-40B4-BE49-F238E27FC236}">
                <a16:creationId xmlns:a16="http://schemas.microsoft.com/office/drawing/2014/main" id="{386345B7-4AF0-158C-214B-C92D7AA2EF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02795" y="2449027"/>
            <a:ext cx="3053800" cy="3053800"/>
          </a:xfrm>
          <a:prstGeom prst="rect">
            <a:avLst/>
          </a:prstGeom>
        </p:spPr>
      </p:pic>
    </p:spTree>
    <p:extLst>
      <p:ext uri="{BB962C8B-B14F-4D97-AF65-F5344CB8AC3E}">
        <p14:creationId xmlns:p14="http://schemas.microsoft.com/office/powerpoint/2010/main" val="84909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6"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07" name="Color Fill">
            <a:extLst>
              <a:ext uri="{FF2B5EF4-FFF2-40B4-BE49-F238E27FC236}">
                <a16:creationId xmlns:a16="http://schemas.microsoft.com/office/drawing/2014/main" id="{3FFB0B4B-B126-43E0-A25C-BA5634332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08" name="Group 90">
            <a:extLst>
              <a:ext uri="{FF2B5EF4-FFF2-40B4-BE49-F238E27FC236}">
                <a16:creationId xmlns:a16="http://schemas.microsoft.com/office/drawing/2014/main" id="{F6404A68-5931-43D8-B2F1-B632DAC4E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49180" y="-1190"/>
            <a:ext cx="4263283" cy="6859191"/>
            <a:chOff x="7649180" y="-1190"/>
            <a:chExt cx="4263283" cy="6859191"/>
          </a:xfrm>
        </p:grpSpPr>
        <p:sp>
          <p:nvSpPr>
            <p:cNvPr id="109" name="Oval 91">
              <a:extLst>
                <a:ext uri="{FF2B5EF4-FFF2-40B4-BE49-F238E27FC236}">
                  <a16:creationId xmlns:a16="http://schemas.microsoft.com/office/drawing/2014/main" id="{1A39B074-6320-47A6-B37F-11F5C092F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02463" y="453951"/>
              <a:ext cx="608046" cy="608046"/>
            </a:xfrm>
            <a:prstGeom prst="ellipse">
              <a:avLst/>
            </a:prstGeom>
            <a:solidFill>
              <a:schemeClr val="accent1">
                <a:lumMod val="60000"/>
                <a:lumOff val="40000"/>
                <a:alpha val="60000"/>
              </a:schemeClr>
            </a:solidFill>
            <a:ln w="9331" cap="flat">
              <a:noFill/>
              <a:prstDash val="solid"/>
              <a:miter/>
            </a:ln>
          </p:spPr>
          <p:txBody>
            <a:bodyPr rtlCol="0" anchor="ctr"/>
            <a:lstStyle/>
            <a:p>
              <a:endParaRPr lang="en-US">
                <a:solidFill>
                  <a:schemeClr val="tx1"/>
                </a:solidFill>
              </a:endParaRPr>
            </a:p>
          </p:txBody>
        </p:sp>
        <p:sp>
          <p:nvSpPr>
            <p:cNvPr id="110" name="Graphic 18">
              <a:extLst>
                <a:ext uri="{FF2B5EF4-FFF2-40B4-BE49-F238E27FC236}">
                  <a16:creationId xmlns:a16="http://schemas.microsoft.com/office/drawing/2014/main" id="{BC943D3E-EE8F-41E2-BAE3-C16E786F9C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9180" y="4581409"/>
              <a:ext cx="856614" cy="1305524"/>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111" name="Oval 93">
              <a:extLst>
                <a:ext uri="{FF2B5EF4-FFF2-40B4-BE49-F238E27FC236}">
                  <a16:creationId xmlns:a16="http://schemas.microsoft.com/office/drawing/2014/main" id="{61372153-F8F4-4C78-9183-AB99ED32D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66922" y="5224794"/>
              <a:ext cx="439469" cy="43946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94">
              <a:extLst>
                <a:ext uri="{FF2B5EF4-FFF2-40B4-BE49-F238E27FC236}">
                  <a16:creationId xmlns:a16="http://schemas.microsoft.com/office/drawing/2014/main" id="{4C53F320-7F87-42E2-826D-DCA61223C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9791" y="-1190"/>
              <a:ext cx="3522672" cy="1501977"/>
            </a:xfrm>
            <a:custGeom>
              <a:avLst/>
              <a:gdLst>
                <a:gd name="connsiteX0" fmla="*/ 0 w 3597981"/>
                <a:gd name="connsiteY0" fmla="*/ 0 h 1501977"/>
                <a:gd name="connsiteX1" fmla="*/ 3597981 w 3597981"/>
                <a:gd name="connsiteY1" fmla="*/ 0 h 1501977"/>
                <a:gd name="connsiteX2" fmla="*/ 3590068 w 3597981"/>
                <a:gd name="connsiteY2" fmla="*/ 51850 h 1501977"/>
                <a:gd name="connsiteX3" fmla="*/ 1810819 w 3597981"/>
                <a:gd name="connsiteY3" fmla="*/ 1501977 h 1501977"/>
                <a:gd name="connsiteX4" fmla="*/ 0 w 3597981"/>
                <a:gd name="connsiteY4" fmla="*/ 1501977 h 1501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7981" h="1501977">
                  <a:moveTo>
                    <a:pt x="0" y="0"/>
                  </a:moveTo>
                  <a:lnTo>
                    <a:pt x="3597981" y="0"/>
                  </a:lnTo>
                  <a:lnTo>
                    <a:pt x="3590068" y="51850"/>
                  </a:lnTo>
                  <a:cubicBezTo>
                    <a:pt x="3420721" y="879443"/>
                    <a:pt x="2688479" y="1501977"/>
                    <a:pt x="1810819" y="1501977"/>
                  </a:cubicBezTo>
                  <a:lnTo>
                    <a:pt x="0" y="1501977"/>
                  </a:lnTo>
                  <a:close/>
                </a:path>
              </a:pathLst>
            </a:custGeom>
            <a:solidFill>
              <a:schemeClr val="accent1">
                <a:lumMod val="75000"/>
                <a:alpha val="65000"/>
              </a:schemeClr>
            </a:solidFill>
            <a:ln w="9331" cap="flat">
              <a:noFill/>
              <a:prstDash val="solid"/>
              <a:miter/>
            </a:ln>
          </p:spPr>
          <p:txBody>
            <a:bodyPr rtlCol="0" anchor="ctr"/>
            <a:lstStyle/>
            <a:p>
              <a:endParaRPr lang="en-US" dirty="0"/>
            </a:p>
          </p:txBody>
        </p:sp>
        <p:sp>
          <p:nvSpPr>
            <p:cNvPr id="117" name="Freeform: Shape 95">
              <a:extLst>
                <a:ext uri="{FF2B5EF4-FFF2-40B4-BE49-F238E27FC236}">
                  <a16:creationId xmlns:a16="http://schemas.microsoft.com/office/drawing/2014/main" id="{2C73C35A-A029-4C6C-BECB-D73FCEC26B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88140" y="5358010"/>
              <a:ext cx="3597678" cy="1499991"/>
            </a:xfrm>
            <a:custGeom>
              <a:avLst/>
              <a:gdLst>
                <a:gd name="connsiteX0" fmla="*/ 1786859 w 3597678"/>
                <a:gd name="connsiteY0" fmla="*/ 0 h 1499991"/>
                <a:gd name="connsiteX1" fmla="*/ 3597678 w 3597678"/>
                <a:gd name="connsiteY1" fmla="*/ 0 h 1499991"/>
                <a:gd name="connsiteX2" fmla="*/ 3597678 w 3597678"/>
                <a:gd name="connsiteY2" fmla="*/ 1499991 h 1499991"/>
                <a:gd name="connsiteX3" fmla="*/ 0 w 3597678"/>
                <a:gd name="connsiteY3" fmla="*/ 1499991 h 1499991"/>
                <a:gd name="connsiteX4" fmla="*/ 7610 w 3597678"/>
                <a:gd name="connsiteY4" fmla="*/ 1450127 h 1499991"/>
                <a:gd name="connsiteX5" fmla="*/ 1786859 w 3597678"/>
                <a:gd name="connsiteY5" fmla="*/ 0 h 149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7678" h="1499991">
                  <a:moveTo>
                    <a:pt x="1786859" y="0"/>
                  </a:moveTo>
                  <a:lnTo>
                    <a:pt x="3597678" y="0"/>
                  </a:lnTo>
                  <a:lnTo>
                    <a:pt x="3597678" y="1499991"/>
                  </a:lnTo>
                  <a:lnTo>
                    <a:pt x="0" y="1499991"/>
                  </a:lnTo>
                  <a:lnTo>
                    <a:pt x="7610" y="1450127"/>
                  </a:lnTo>
                  <a:cubicBezTo>
                    <a:pt x="176957" y="622534"/>
                    <a:pt x="909198" y="0"/>
                    <a:pt x="1786859" y="0"/>
                  </a:cubicBezTo>
                  <a:close/>
                </a:path>
              </a:pathLst>
            </a:custGeom>
            <a:solidFill>
              <a:schemeClr val="accent1">
                <a:lumMod val="60000"/>
                <a:lumOff val="40000"/>
                <a:alpha val="60000"/>
              </a:schemeClr>
            </a:solidFill>
            <a:ln w="9331" cap="flat">
              <a:noFill/>
              <a:prstDash val="solid"/>
              <a:miter/>
            </a:ln>
          </p:spPr>
          <p:txBody>
            <a:bodyPr rtlCol="0" anchor="ctr"/>
            <a:lstStyle/>
            <a:p>
              <a:endParaRPr lang="en-US" dirty="0"/>
            </a:p>
          </p:txBody>
        </p:sp>
        <p:sp>
          <p:nvSpPr>
            <p:cNvPr id="119" name="Graphic 9">
              <a:extLst>
                <a:ext uri="{FF2B5EF4-FFF2-40B4-BE49-F238E27FC236}">
                  <a16:creationId xmlns:a16="http://schemas.microsoft.com/office/drawing/2014/main" id="{1F17AF78-D785-4C1C-B823-1B0A9F422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9791" y="1693710"/>
              <a:ext cx="3496027" cy="349602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grpSp>
      <p:sp>
        <p:nvSpPr>
          <p:cNvPr id="126"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E71B1FF3-C88A-EC71-2C29-A500FB415E83}"/>
              </a:ext>
            </a:extLst>
          </p:cNvPr>
          <p:cNvSpPr>
            <a:spLocks noGrp="1"/>
          </p:cNvSpPr>
          <p:nvPr>
            <p:ph type="title"/>
          </p:nvPr>
        </p:nvSpPr>
        <p:spPr>
          <a:xfrm>
            <a:off x="457200" y="758952"/>
            <a:ext cx="6943725" cy="1325563"/>
          </a:xfrm>
        </p:spPr>
        <p:txBody>
          <a:bodyPr anchor="b">
            <a:normAutofit/>
          </a:bodyPr>
          <a:lstStyle/>
          <a:p>
            <a:r>
              <a:rPr lang="en-US"/>
              <a:t>A Journey of Communication and Resistance</a:t>
            </a:r>
            <a:endParaRPr lang="en-US" dirty="0"/>
          </a:p>
        </p:txBody>
      </p:sp>
      <p:pic>
        <p:nvPicPr>
          <p:cNvPr id="6" name="Graphic 5" descr="Man with braided hair">
            <a:extLst>
              <a:ext uri="{FF2B5EF4-FFF2-40B4-BE49-F238E27FC236}">
                <a16:creationId xmlns:a16="http://schemas.microsoft.com/office/drawing/2014/main" id="{E2317DD4-8E34-A5BF-DB2F-F5D3FE9AB2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p:blipFill>
        <p:spPr>
          <a:xfrm>
            <a:off x="9064939" y="2201131"/>
            <a:ext cx="2007021" cy="2396444"/>
          </a:xfrm>
          <a:prstGeom prst="rect">
            <a:avLst/>
          </a:prstGeom>
        </p:spPr>
      </p:pic>
      <p:graphicFrame>
        <p:nvGraphicFramePr>
          <p:cNvPr id="62" name="Content Placeholder 2">
            <a:extLst>
              <a:ext uri="{FF2B5EF4-FFF2-40B4-BE49-F238E27FC236}">
                <a16:creationId xmlns:a16="http://schemas.microsoft.com/office/drawing/2014/main" id="{E3C2564A-E0CC-683A-562A-C9D2D7C8B1AE}"/>
              </a:ext>
            </a:extLst>
          </p:cNvPr>
          <p:cNvGraphicFramePr>
            <a:graphicFrameLocks noGrp="1"/>
          </p:cNvGraphicFramePr>
          <p:nvPr>
            <p:ph idx="1"/>
            <p:extLst>
              <p:ext uri="{D42A27DB-BD31-4B8C-83A1-F6EECF244321}">
                <p14:modId xmlns:p14="http://schemas.microsoft.com/office/powerpoint/2010/main" val="587743319"/>
              </p:ext>
            </p:extLst>
          </p:nvPr>
        </p:nvGraphicFramePr>
        <p:xfrm>
          <a:off x="457200" y="2286000"/>
          <a:ext cx="6943725" cy="38787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04952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62"/>
                                        </p:tgtEl>
                                      </p:cBhvr>
                                    </p:animEffect>
                                    <p:animScale>
                                      <p:cBhvr>
                                        <p:cTn id="7" dur="250" autoRev="1" fill="hold"/>
                                        <p:tgtEl>
                                          <p:spTgt spid="6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2"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9"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20" name="Graphic 9">
            <a:extLst>
              <a:ext uri="{FF2B5EF4-FFF2-40B4-BE49-F238E27FC236}">
                <a16:creationId xmlns:a16="http://schemas.microsoft.com/office/drawing/2014/main" id="{61D32E23-CD34-4C85-8167-14669FD3E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1818" y="16444"/>
            <a:ext cx="6893328" cy="684699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21"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0294DE23-4F6E-AAAB-2C82-69CE9812A86B}"/>
              </a:ext>
            </a:extLst>
          </p:cNvPr>
          <p:cNvSpPr>
            <a:spLocks noGrp="1"/>
          </p:cNvSpPr>
          <p:nvPr>
            <p:ph type="title"/>
          </p:nvPr>
        </p:nvSpPr>
        <p:spPr>
          <a:xfrm>
            <a:off x="457200" y="758952"/>
            <a:ext cx="4640729" cy="1325563"/>
          </a:xfrm>
        </p:spPr>
        <p:txBody>
          <a:bodyPr anchor="b">
            <a:normAutofit/>
          </a:bodyPr>
          <a:lstStyle/>
          <a:p>
            <a:r>
              <a:rPr lang="en-US" dirty="0"/>
              <a:t>The History of Black Hair</a:t>
            </a:r>
          </a:p>
        </p:txBody>
      </p:sp>
      <p:sp>
        <p:nvSpPr>
          <p:cNvPr id="3" name="Content Placeholder 2">
            <a:extLst>
              <a:ext uri="{FF2B5EF4-FFF2-40B4-BE49-F238E27FC236}">
                <a16:creationId xmlns:a16="http://schemas.microsoft.com/office/drawing/2014/main" id="{4D3F8917-A62D-94C5-157F-4579EC575ED8}"/>
              </a:ext>
            </a:extLst>
          </p:cNvPr>
          <p:cNvSpPr>
            <a:spLocks noGrp="1"/>
          </p:cNvSpPr>
          <p:nvPr>
            <p:ph idx="1"/>
          </p:nvPr>
        </p:nvSpPr>
        <p:spPr>
          <a:xfrm>
            <a:off x="457200" y="2286000"/>
            <a:ext cx="4640729" cy="3887585"/>
          </a:xfrm>
        </p:spPr>
        <p:txBody>
          <a:bodyPr>
            <a:normAutofit/>
          </a:bodyPr>
          <a:lstStyle/>
          <a:p>
            <a:r>
              <a:rPr lang="en-US" dirty="0"/>
              <a:t>During the 15th century in West Africa, hair was used to signify one’s marital status, tribe, or social status (Byrd &amp; </a:t>
            </a:r>
            <a:r>
              <a:rPr lang="en-US" dirty="0" err="1"/>
              <a:t>Tharps</a:t>
            </a:r>
            <a:r>
              <a:rPr lang="en-US" dirty="0"/>
              <a:t>, 2001). </a:t>
            </a:r>
          </a:p>
          <a:p>
            <a:r>
              <a:rPr lang="en-US" dirty="0"/>
              <a:t>The more elaborate the hairstyle, the higher the individual's social status and rank in the hierarchy.</a:t>
            </a:r>
          </a:p>
          <a:p>
            <a:r>
              <a:rPr lang="en-US" dirty="0"/>
              <a:t>Braids, twists, and cornrows were popular styles that were passed down from generation to generation.</a:t>
            </a:r>
          </a:p>
          <a:p>
            <a:endParaRPr lang="en-US" dirty="0"/>
          </a:p>
          <a:p>
            <a:endParaRPr lang="en-US" dirty="0"/>
          </a:p>
          <a:p>
            <a:endParaRPr lang="en-US" dirty="0"/>
          </a:p>
        </p:txBody>
      </p:sp>
      <p:pic>
        <p:nvPicPr>
          <p:cNvPr id="5" name="Graphic 4" descr="Boy with twisted hair">
            <a:extLst>
              <a:ext uri="{FF2B5EF4-FFF2-40B4-BE49-F238E27FC236}">
                <a16:creationId xmlns:a16="http://schemas.microsoft.com/office/drawing/2014/main" id="{F5619B9B-085B-C05E-D6ED-D16664ABAA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45799" y="1164092"/>
            <a:ext cx="4027049" cy="4659872"/>
          </a:xfrm>
          <a:prstGeom prst="rect">
            <a:avLst/>
          </a:prstGeom>
        </p:spPr>
      </p:pic>
    </p:spTree>
    <p:extLst>
      <p:ext uri="{BB962C8B-B14F-4D97-AF65-F5344CB8AC3E}">
        <p14:creationId xmlns:p14="http://schemas.microsoft.com/office/powerpoint/2010/main" val="1214079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42"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43" name="Group 31">
            <a:extLst>
              <a:ext uri="{FF2B5EF4-FFF2-40B4-BE49-F238E27FC236}">
                <a16:creationId xmlns:a16="http://schemas.microsoft.com/office/drawing/2014/main" id="{1C12850C-EF14-4106-A11F-48C4BA40AC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31143" y="0"/>
            <a:ext cx="9960857" cy="6836857"/>
            <a:chOff x="2189580" y="0"/>
            <a:chExt cx="9960857" cy="6836857"/>
          </a:xfrm>
        </p:grpSpPr>
        <p:sp>
          <p:nvSpPr>
            <p:cNvPr id="33" name="Graphic 9">
              <a:extLst>
                <a:ext uri="{FF2B5EF4-FFF2-40B4-BE49-F238E27FC236}">
                  <a16:creationId xmlns:a16="http://schemas.microsoft.com/office/drawing/2014/main" id="{1D73543B-AFB9-417A-B636-13EFA6B58D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15718" y="1723281"/>
              <a:ext cx="5113576" cy="5113576"/>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44" name="Graphic 18">
              <a:extLst>
                <a:ext uri="{FF2B5EF4-FFF2-40B4-BE49-F238E27FC236}">
                  <a16:creationId xmlns:a16="http://schemas.microsoft.com/office/drawing/2014/main" id="{7706CBA2-68DA-4EEA-8553-1E2DEA3A7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007460">
              <a:off x="8912226" y="21507"/>
              <a:ext cx="958174" cy="1460307"/>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35" name="Oval 34">
              <a:extLst>
                <a:ext uri="{FF2B5EF4-FFF2-40B4-BE49-F238E27FC236}">
                  <a16:creationId xmlns:a16="http://schemas.microsoft.com/office/drawing/2014/main" id="{359CEB65-181C-4A08-84C1-900DD539A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46265" y="1054209"/>
              <a:ext cx="296462" cy="29646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35">
              <a:extLst>
                <a:ext uri="{FF2B5EF4-FFF2-40B4-BE49-F238E27FC236}">
                  <a16:creationId xmlns:a16="http://schemas.microsoft.com/office/drawing/2014/main" id="{BD739CE8-0044-4E29-A3E2-4A660BD2E9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0326" y="0"/>
              <a:ext cx="1610111" cy="2327087"/>
            </a:xfrm>
            <a:custGeom>
              <a:avLst/>
              <a:gdLst>
                <a:gd name="connsiteX0" fmla="*/ 0 w 1610111"/>
                <a:gd name="connsiteY0" fmla="*/ 0 h 2327087"/>
                <a:gd name="connsiteX1" fmla="*/ 1610111 w 1610111"/>
                <a:gd name="connsiteY1" fmla="*/ 0 h 2327087"/>
                <a:gd name="connsiteX2" fmla="*/ 1610111 w 1610111"/>
                <a:gd name="connsiteY2" fmla="*/ 2324325 h 2327087"/>
                <a:gd name="connsiteX3" fmla="*/ 1606169 w 1610111"/>
                <a:gd name="connsiteY3" fmla="*/ 2327087 h 2327087"/>
                <a:gd name="connsiteX4" fmla="*/ 8368 w 1610111"/>
                <a:gd name="connsiteY4" fmla="*/ 116098 h 2327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111" h="2327087">
                  <a:moveTo>
                    <a:pt x="0" y="0"/>
                  </a:moveTo>
                  <a:lnTo>
                    <a:pt x="1610111" y="0"/>
                  </a:lnTo>
                  <a:lnTo>
                    <a:pt x="1610111" y="2324325"/>
                  </a:lnTo>
                  <a:lnTo>
                    <a:pt x="1606169" y="2327087"/>
                  </a:lnTo>
                  <a:cubicBezTo>
                    <a:pt x="1606169" y="2327087"/>
                    <a:pt x="185901" y="1357961"/>
                    <a:pt x="8368" y="116098"/>
                  </a:cubicBezTo>
                  <a:close/>
                </a:path>
              </a:pathLst>
            </a:custGeom>
            <a:blipFill dpi="0" rotWithShape="1">
              <a:blip r:embed="rId3">
                <a:alphaModFix amt="6000"/>
              </a:blip>
              <a:srcRect/>
              <a:tile tx="0" ty="0" sx="100000" sy="100000" flip="none" algn="tl"/>
            </a:blipFill>
            <a:ln w="9525" cap="flat">
              <a:noFill/>
              <a:prstDash val="solid"/>
              <a:miter/>
            </a:ln>
          </p:spPr>
          <p:txBody>
            <a:bodyPr wrap="square" rtlCol="0" anchor="ctr">
              <a:noAutofit/>
            </a:bodyPr>
            <a:lstStyle/>
            <a:p>
              <a:endParaRPr lang="en-US" dirty="0"/>
            </a:p>
          </p:txBody>
        </p:sp>
        <p:sp>
          <p:nvSpPr>
            <p:cNvPr id="46" name="Freeform: Shape 36">
              <a:extLst>
                <a:ext uri="{FF2B5EF4-FFF2-40B4-BE49-F238E27FC236}">
                  <a16:creationId xmlns:a16="http://schemas.microsoft.com/office/drawing/2014/main" id="{BF589D34-480E-4EBD-B77D-955465FEB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9580" y="0"/>
              <a:ext cx="4776075" cy="1569643"/>
            </a:xfrm>
            <a:custGeom>
              <a:avLst/>
              <a:gdLst>
                <a:gd name="connsiteX0" fmla="*/ 0 w 4776075"/>
                <a:gd name="connsiteY0" fmla="*/ 0 h 1569643"/>
                <a:gd name="connsiteX1" fmla="*/ 4776075 w 4776075"/>
                <a:gd name="connsiteY1" fmla="*/ 0 h 1569643"/>
                <a:gd name="connsiteX2" fmla="*/ 4776075 w 4776075"/>
                <a:gd name="connsiteY2" fmla="*/ 1569643 h 1569643"/>
                <a:gd name="connsiteX3" fmla="*/ 2319291 w 4776075"/>
                <a:gd name="connsiteY3" fmla="*/ 1569643 h 1569643"/>
                <a:gd name="connsiteX4" fmla="*/ 48913 w 4776075"/>
                <a:gd name="connsiteY4" fmla="*/ 128022 h 156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6075" h="1569643">
                  <a:moveTo>
                    <a:pt x="0" y="0"/>
                  </a:moveTo>
                  <a:lnTo>
                    <a:pt x="4776075" y="0"/>
                  </a:lnTo>
                  <a:lnTo>
                    <a:pt x="4776075" y="1569643"/>
                  </a:lnTo>
                  <a:lnTo>
                    <a:pt x="2319291" y="1569643"/>
                  </a:lnTo>
                  <a:cubicBezTo>
                    <a:pt x="1298654" y="1569643"/>
                    <a:pt x="422966" y="975207"/>
                    <a:pt x="48913" y="128022"/>
                  </a:cubicBezTo>
                  <a:close/>
                </a:path>
              </a:pathLst>
            </a:custGeom>
            <a:solidFill>
              <a:schemeClr val="accent4">
                <a:lumMod val="75000"/>
                <a:alpha val="28000"/>
              </a:schemeClr>
            </a:solidFill>
            <a:ln w="9525" cap="flat">
              <a:noFill/>
              <a:prstDash val="solid"/>
              <a:miter/>
            </a:ln>
          </p:spPr>
          <p:txBody>
            <a:bodyPr wrap="square" rtlCol="0" anchor="ctr">
              <a:noAutofit/>
            </a:bodyPr>
            <a:lstStyle/>
            <a:p>
              <a:endParaRPr lang="en-US" dirty="0"/>
            </a:p>
          </p:txBody>
        </p:sp>
      </p:grpSp>
      <p:sp>
        <p:nvSpPr>
          <p:cNvPr id="47" name="Texture">
            <a:extLst>
              <a:ext uri="{FF2B5EF4-FFF2-40B4-BE49-F238E27FC236}">
                <a16:creationId xmlns:a16="http://schemas.microsoft.com/office/drawing/2014/main" id="{E81A6D98-2A79-43ED-9D02-D6826F621D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946BC7F3-7DB0-AE15-79CA-C2A98631C2B1}"/>
              </a:ext>
            </a:extLst>
          </p:cNvPr>
          <p:cNvSpPr>
            <a:spLocks noGrp="1"/>
          </p:cNvSpPr>
          <p:nvPr>
            <p:ph type="title"/>
          </p:nvPr>
        </p:nvSpPr>
        <p:spPr>
          <a:xfrm>
            <a:off x="457200" y="758952"/>
            <a:ext cx="6158753" cy="1325563"/>
          </a:xfrm>
        </p:spPr>
        <p:txBody>
          <a:bodyPr anchor="b">
            <a:normAutofit/>
          </a:bodyPr>
          <a:lstStyle/>
          <a:p>
            <a:r>
              <a:rPr lang="en-US" dirty="0"/>
              <a:t>Oppression during Slavery</a:t>
            </a:r>
          </a:p>
        </p:txBody>
      </p:sp>
      <p:sp>
        <p:nvSpPr>
          <p:cNvPr id="3" name="Content Placeholder 2">
            <a:extLst>
              <a:ext uri="{FF2B5EF4-FFF2-40B4-BE49-F238E27FC236}">
                <a16:creationId xmlns:a16="http://schemas.microsoft.com/office/drawing/2014/main" id="{D05340F7-1A79-1469-6ABC-61BE31601781}"/>
              </a:ext>
            </a:extLst>
          </p:cNvPr>
          <p:cNvSpPr>
            <a:spLocks noGrp="1"/>
          </p:cNvSpPr>
          <p:nvPr>
            <p:ph idx="1"/>
          </p:nvPr>
        </p:nvSpPr>
        <p:spPr>
          <a:xfrm>
            <a:off x="457200" y="2286000"/>
            <a:ext cx="6158753" cy="3887585"/>
          </a:xfrm>
        </p:spPr>
        <p:txBody>
          <a:bodyPr>
            <a:normAutofit/>
          </a:bodyPr>
          <a:lstStyle/>
          <a:p>
            <a:r>
              <a:rPr lang="en-US" sz="1900"/>
              <a:t>During the time of slavery, the hair of black people was frequently shaved or concealed with headscarves.</a:t>
            </a:r>
          </a:p>
          <a:p>
            <a:r>
              <a:rPr lang="en-US" sz="1900"/>
              <a:t>This was done as a means depriving them of their individuality and cultural heritage and exert control over their appearance.</a:t>
            </a:r>
          </a:p>
          <a:p>
            <a:r>
              <a:rPr lang="en-US" sz="1900"/>
              <a:t>Enslaved people resisted by creating intricate hairstyles as a form of communication</a:t>
            </a:r>
          </a:p>
          <a:p>
            <a:r>
              <a:rPr lang="en-US" sz="1900"/>
              <a:t>Braids, twists, and knots served as maps for the Underground Railroad (Luz Media, 2021)</a:t>
            </a:r>
          </a:p>
          <a:p>
            <a:r>
              <a:rPr lang="en-US" sz="1900"/>
              <a:t>Following the abolition of slavery, Black men and women started to embrace their natural hair to symbolize resistance against oppression.</a:t>
            </a:r>
          </a:p>
          <a:p>
            <a:endParaRPr lang="en-US" sz="1900"/>
          </a:p>
        </p:txBody>
      </p:sp>
      <p:pic>
        <p:nvPicPr>
          <p:cNvPr id="8" name="Graphic 7" descr="Bald woman head">
            <a:extLst>
              <a:ext uri="{FF2B5EF4-FFF2-40B4-BE49-F238E27FC236}">
                <a16:creationId xmlns:a16="http://schemas.microsoft.com/office/drawing/2014/main" id="{42343540-2F8D-B926-067A-D21A3483B3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24311" y="2485854"/>
            <a:ext cx="2942861" cy="3482386"/>
          </a:xfrm>
          <a:prstGeom prst="rect">
            <a:avLst/>
          </a:prstGeom>
        </p:spPr>
      </p:pic>
    </p:spTree>
    <p:extLst>
      <p:ext uri="{BB962C8B-B14F-4D97-AF65-F5344CB8AC3E}">
        <p14:creationId xmlns:p14="http://schemas.microsoft.com/office/powerpoint/2010/main" val="1914110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2" name="Color Fill">
            <a:extLst>
              <a:ext uri="{FF2B5EF4-FFF2-40B4-BE49-F238E27FC236}">
                <a16:creationId xmlns:a16="http://schemas.microsoft.com/office/drawing/2014/main" id="{3FFB0B4B-B126-43E0-A25C-BA5634332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F6404A68-5931-43D8-B2F1-B632DAC4E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49180" y="-1190"/>
            <a:ext cx="4263283" cy="6859191"/>
            <a:chOff x="7649180" y="-1190"/>
            <a:chExt cx="4263283" cy="6859191"/>
          </a:xfrm>
        </p:grpSpPr>
        <p:sp>
          <p:nvSpPr>
            <p:cNvPr id="15" name="Oval 14">
              <a:extLst>
                <a:ext uri="{FF2B5EF4-FFF2-40B4-BE49-F238E27FC236}">
                  <a16:creationId xmlns:a16="http://schemas.microsoft.com/office/drawing/2014/main" id="{1A39B074-6320-47A6-B37F-11F5C092F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02463" y="453951"/>
              <a:ext cx="608046" cy="608046"/>
            </a:xfrm>
            <a:prstGeom prst="ellipse">
              <a:avLst/>
            </a:prstGeom>
            <a:solidFill>
              <a:schemeClr val="accent1">
                <a:lumMod val="60000"/>
                <a:lumOff val="40000"/>
                <a:alpha val="60000"/>
              </a:schemeClr>
            </a:solidFill>
            <a:ln w="9331" cap="flat">
              <a:noFill/>
              <a:prstDash val="solid"/>
              <a:miter/>
            </a:ln>
          </p:spPr>
          <p:txBody>
            <a:bodyPr rtlCol="0" anchor="ctr"/>
            <a:lstStyle/>
            <a:p>
              <a:endParaRPr lang="en-US">
                <a:solidFill>
                  <a:schemeClr val="tx1"/>
                </a:solidFill>
              </a:endParaRPr>
            </a:p>
          </p:txBody>
        </p:sp>
        <p:sp>
          <p:nvSpPr>
            <p:cNvPr id="16" name="Graphic 18">
              <a:extLst>
                <a:ext uri="{FF2B5EF4-FFF2-40B4-BE49-F238E27FC236}">
                  <a16:creationId xmlns:a16="http://schemas.microsoft.com/office/drawing/2014/main" id="{BC943D3E-EE8F-41E2-BAE3-C16E786F9C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9180" y="4581409"/>
              <a:ext cx="856614" cy="1305524"/>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17" name="Oval 16">
              <a:extLst>
                <a:ext uri="{FF2B5EF4-FFF2-40B4-BE49-F238E27FC236}">
                  <a16:creationId xmlns:a16="http://schemas.microsoft.com/office/drawing/2014/main" id="{61372153-F8F4-4C78-9183-AB99ED32D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66922" y="5224794"/>
              <a:ext cx="439469" cy="43946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C53F320-7F87-42E2-826D-DCA61223C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9791" y="-1190"/>
              <a:ext cx="3522672" cy="1501977"/>
            </a:xfrm>
            <a:custGeom>
              <a:avLst/>
              <a:gdLst>
                <a:gd name="connsiteX0" fmla="*/ 0 w 3597981"/>
                <a:gd name="connsiteY0" fmla="*/ 0 h 1501977"/>
                <a:gd name="connsiteX1" fmla="*/ 3597981 w 3597981"/>
                <a:gd name="connsiteY1" fmla="*/ 0 h 1501977"/>
                <a:gd name="connsiteX2" fmla="*/ 3590068 w 3597981"/>
                <a:gd name="connsiteY2" fmla="*/ 51850 h 1501977"/>
                <a:gd name="connsiteX3" fmla="*/ 1810819 w 3597981"/>
                <a:gd name="connsiteY3" fmla="*/ 1501977 h 1501977"/>
                <a:gd name="connsiteX4" fmla="*/ 0 w 3597981"/>
                <a:gd name="connsiteY4" fmla="*/ 1501977 h 1501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7981" h="1501977">
                  <a:moveTo>
                    <a:pt x="0" y="0"/>
                  </a:moveTo>
                  <a:lnTo>
                    <a:pt x="3597981" y="0"/>
                  </a:lnTo>
                  <a:lnTo>
                    <a:pt x="3590068" y="51850"/>
                  </a:lnTo>
                  <a:cubicBezTo>
                    <a:pt x="3420721" y="879443"/>
                    <a:pt x="2688479" y="1501977"/>
                    <a:pt x="1810819" y="1501977"/>
                  </a:cubicBezTo>
                  <a:lnTo>
                    <a:pt x="0" y="1501977"/>
                  </a:lnTo>
                  <a:close/>
                </a:path>
              </a:pathLst>
            </a:custGeom>
            <a:solidFill>
              <a:schemeClr val="accent1">
                <a:lumMod val="75000"/>
                <a:alpha val="65000"/>
              </a:schemeClr>
            </a:solidFill>
            <a:ln w="9331"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2C73C35A-A029-4C6C-BECB-D73FCEC26B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88140" y="5358010"/>
              <a:ext cx="3597678" cy="1499991"/>
            </a:xfrm>
            <a:custGeom>
              <a:avLst/>
              <a:gdLst>
                <a:gd name="connsiteX0" fmla="*/ 1786859 w 3597678"/>
                <a:gd name="connsiteY0" fmla="*/ 0 h 1499991"/>
                <a:gd name="connsiteX1" fmla="*/ 3597678 w 3597678"/>
                <a:gd name="connsiteY1" fmla="*/ 0 h 1499991"/>
                <a:gd name="connsiteX2" fmla="*/ 3597678 w 3597678"/>
                <a:gd name="connsiteY2" fmla="*/ 1499991 h 1499991"/>
                <a:gd name="connsiteX3" fmla="*/ 0 w 3597678"/>
                <a:gd name="connsiteY3" fmla="*/ 1499991 h 1499991"/>
                <a:gd name="connsiteX4" fmla="*/ 7610 w 3597678"/>
                <a:gd name="connsiteY4" fmla="*/ 1450127 h 1499991"/>
                <a:gd name="connsiteX5" fmla="*/ 1786859 w 3597678"/>
                <a:gd name="connsiteY5" fmla="*/ 0 h 149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7678" h="1499991">
                  <a:moveTo>
                    <a:pt x="1786859" y="0"/>
                  </a:moveTo>
                  <a:lnTo>
                    <a:pt x="3597678" y="0"/>
                  </a:lnTo>
                  <a:lnTo>
                    <a:pt x="3597678" y="1499991"/>
                  </a:lnTo>
                  <a:lnTo>
                    <a:pt x="0" y="1499991"/>
                  </a:lnTo>
                  <a:lnTo>
                    <a:pt x="7610" y="1450127"/>
                  </a:lnTo>
                  <a:cubicBezTo>
                    <a:pt x="176957" y="622534"/>
                    <a:pt x="909198" y="0"/>
                    <a:pt x="1786859" y="0"/>
                  </a:cubicBezTo>
                  <a:close/>
                </a:path>
              </a:pathLst>
            </a:custGeom>
            <a:solidFill>
              <a:schemeClr val="accent1">
                <a:lumMod val="60000"/>
                <a:lumOff val="40000"/>
                <a:alpha val="60000"/>
              </a:schemeClr>
            </a:solidFill>
            <a:ln w="9331" cap="flat">
              <a:noFill/>
              <a:prstDash val="solid"/>
              <a:miter/>
            </a:ln>
          </p:spPr>
          <p:txBody>
            <a:bodyPr rtlCol="0" anchor="ctr"/>
            <a:lstStyle/>
            <a:p>
              <a:endParaRPr lang="en-US" dirty="0"/>
            </a:p>
          </p:txBody>
        </p:sp>
        <p:sp>
          <p:nvSpPr>
            <p:cNvPr id="20" name="Graphic 9">
              <a:extLst>
                <a:ext uri="{FF2B5EF4-FFF2-40B4-BE49-F238E27FC236}">
                  <a16:creationId xmlns:a16="http://schemas.microsoft.com/office/drawing/2014/main" id="{1F17AF78-D785-4C1C-B823-1B0A9F422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9791" y="1693710"/>
              <a:ext cx="3496027" cy="349602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grpSp>
      <p:sp>
        <p:nvSpPr>
          <p:cNvPr id="22"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2847A41-7129-20D7-D2F6-6178D823D69F}"/>
              </a:ext>
            </a:extLst>
          </p:cNvPr>
          <p:cNvSpPr>
            <a:spLocks noGrp="1"/>
          </p:cNvSpPr>
          <p:nvPr>
            <p:ph type="title"/>
          </p:nvPr>
        </p:nvSpPr>
        <p:spPr>
          <a:xfrm>
            <a:off x="457200" y="758952"/>
            <a:ext cx="6943725" cy="1325563"/>
          </a:xfrm>
        </p:spPr>
        <p:txBody>
          <a:bodyPr anchor="b">
            <a:normAutofit/>
          </a:bodyPr>
          <a:lstStyle/>
          <a:p>
            <a:r>
              <a:rPr lang="en-US" dirty="0"/>
              <a:t>The Civil Rights Movement</a:t>
            </a:r>
          </a:p>
        </p:txBody>
      </p:sp>
      <p:sp>
        <p:nvSpPr>
          <p:cNvPr id="3" name="Content Placeholder 2">
            <a:extLst>
              <a:ext uri="{FF2B5EF4-FFF2-40B4-BE49-F238E27FC236}">
                <a16:creationId xmlns:a16="http://schemas.microsoft.com/office/drawing/2014/main" id="{9D65975F-8485-2BB3-1683-9E19791A5091}"/>
              </a:ext>
            </a:extLst>
          </p:cNvPr>
          <p:cNvSpPr>
            <a:spLocks noGrp="1"/>
          </p:cNvSpPr>
          <p:nvPr>
            <p:ph idx="1"/>
          </p:nvPr>
        </p:nvSpPr>
        <p:spPr>
          <a:xfrm>
            <a:off x="457200" y="2286000"/>
            <a:ext cx="6943725" cy="3878712"/>
          </a:xfrm>
        </p:spPr>
        <p:txBody>
          <a:bodyPr>
            <a:normAutofit/>
          </a:bodyPr>
          <a:lstStyle/>
          <a:p>
            <a:r>
              <a:rPr lang="en-US" dirty="0"/>
              <a:t>During the Civil Rights Movement in the 1960s, black hair was used as a symbol of resistance and protest . </a:t>
            </a:r>
          </a:p>
          <a:p>
            <a:r>
              <a:rPr lang="en-US" dirty="0"/>
              <a:t>The afro hairstyle was embraced as a way to reject Eurocentric beauty standards and assert black identity and pride (The Well, 2021).</a:t>
            </a:r>
          </a:p>
          <a:p>
            <a:r>
              <a:rPr lang="en-US" dirty="0"/>
              <a:t>By growing out their hair and wearing it in natural styles, black people were able to assert their identity and challenge the mainstream narrative that only straight, sleek hair was acceptable (The Well, 2021).</a:t>
            </a:r>
          </a:p>
          <a:p>
            <a:endParaRPr lang="en-US" dirty="0"/>
          </a:p>
          <a:p>
            <a:endParaRPr lang="en-US" dirty="0"/>
          </a:p>
          <a:p>
            <a:endParaRPr lang="en-US" dirty="0"/>
          </a:p>
        </p:txBody>
      </p:sp>
      <p:pic>
        <p:nvPicPr>
          <p:cNvPr id="5" name="Graphic 4" descr="Woman with afro hair">
            <a:extLst>
              <a:ext uri="{FF2B5EF4-FFF2-40B4-BE49-F238E27FC236}">
                <a16:creationId xmlns:a16="http://schemas.microsoft.com/office/drawing/2014/main" id="{E723EB7D-A38F-3656-D86C-ECBE08BBC1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01966" y="2201131"/>
            <a:ext cx="732968" cy="2396444"/>
          </a:xfrm>
          <a:prstGeom prst="rect">
            <a:avLst/>
          </a:prstGeom>
        </p:spPr>
      </p:pic>
    </p:spTree>
    <p:extLst>
      <p:ext uri="{BB962C8B-B14F-4D97-AF65-F5344CB8AC3E}">
        <p14:creationId xmlns:p14="http://schemas.microsoft.com/office/powerpoint/2010/main" val="638460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2"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44" name="Color Fill">
            <a:extLst>
              <a:ext uri="{FF2B5EF4-FFF2-40B4-BE49-F238E27FC236}">
                <a16:creationId xmlns:a16="http://schemas.microsoft.com/office/drawing/2014/main" id="{F74280F7-820D-43DE-BE07-57E20B271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46" name="Group 45">
            <a:extLst>
              <a:ext uri="{FF2B5EF4-FFF2-40B4-BE49-F238E27FC236}">
                <a16:creationId xmlns:a16="http://schemas.microsoft.com/office/drawing/2014/main" id="{50795E78-D179-4B81-9EEE-A87988593C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49222" y="-3532"/>
            <a:ext cx="3875603" cy="6841868"/>
            <a:chOff x="7705494" y="-3532"/>
            <a:chExt cx="3875603" cy="6841868"/>
          </a:xfrm>
        </p:grpSpPr>
        <p:sp>
          <p:nvSpPr>
            <p:cNvPr id="47" name="Oval 46">
              <a:extLst>
                <a:ext uri="{FF2B5EF4-FFF2-40B4-BE49-F238E27FC236}">
                  <a16:creationId xmlns:a16="http://schemas.microsoft.com/office/drawing/2014/main" id="{A5308A73-F5A5-4DE9-9757-D8A037AFD2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90649" y="3895093"/>
              <a:ext cx="311506" cy="312827"/>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8" name="Graphic 9">
              <a:extLst>
                <a:ext uri="{FF2B5EF4-FFF2-40B4-BE49-F238E27FC236}">
                  <a16:creationId xmlns:a16="http://schemas.microsoft.com/office/drawing/2014/main" id="{445E471A-BE86-43F8-B5FF-21623B474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05494" y="-3532"/>
              <a:ext cx="3875603" cy="387560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tx2">
                <a:lumMod val="25000"/>
                <a:lumOff val="75000"/>
                <a:alpha val="20000"/>
              </a:schemeClr>
            </a:solidFill>
            <a:ln w="209550" cap="flat">
              <a:noFill/>
              <a:prstDash val="solid"/>
              <a:miter/>
            </a:ln>
          </p:spPr>
          <p:txBody>
            <a:bodyPr rtlCol="0" anchor="ctr"/>
            <a:lstStyle/>
            <a:p>
              <a:pPr lvl="0"/>
              <a:endParaRPr lang="en-US"/>
            </a:p>
          </p:txBody>
        </p:sp>
        <p:sp>
          <p:nvSpPr>
            <p:cNvPr id="49" name="Graphic 9">
              <a:extLst>
                <a:ext uri="{FF2B5EF4-FFF2-40B4-BE49-F238E27FC236}">
                  <a16:creationId xmlns:a16="http://schemas.microsoft.com/office/drawing/2014/main" id="{00E683DD-3306-4652-AC1C-C11EF2BFCE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91635" y="556562"/>
              <a:ext cx="2681635" cy="268163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50" name="Graphic 9">
              <a:extLst>
                <a:ext uri="{FF2B5EF4-FFF2-40B4-BE49-F238E27FC236}">
                  <a16:creationId xmlns:a16="http://schemas.microsoft.com/office/drawing/2014/main" id="{87A24A54-9217-4FA8-8D06-976D0C0F4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25379" y="129630"/>
              <a:ext cx="3635833" cy="363583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9331"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22869E9-F588-45D4-80CF-6A1581D64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17681" y="3982546"/>
              <a:ext cx="3635833" cy="2855790"/>
            </a:xfrm>
            <a:custGeom>
              <a:avLst/>
              <a:gdLst>
                <a:gd name="connsiteX0" fmla="*/ 1820587 w 3635833"/>
                <a:gd name="connsiteY0" fmla="*/ 0 h 2855790"/>
                <a:gd name="connsiteX1" fmla="*/ 3635833 w 3635833"/>
                <a:gd name="connsiteY1" fmla="*/ 0 h 2855790"/>
                <a:gd name="connsiteX2" fmla="*/ 3635833 w 3635833"/>
                <a:gd name="connsiteY2" fmla="*/ 1815246 h 2855790"/>
                <a:gd name="connsiteX3" fmla="*/ 3324908 w 3635833"/>
                <a:gd name="connsiteY3" fmla="*/ 2833159 h 2855790"/>
                <a:gd name="connsiteX4" fmla="*/ 3307985 w 3635833"/>
                <a:gd name="connsiteY4" fmla="*/ 2855790 h 2855790"/>
                <a:gd name="connsiteX5" fmla="*/ 0 w 3635833"/>
                <a:gd name="connsiteY5" fmla="*/ 2855790 h 2855790"/>
                <a:gd name="connsiteX6" fmla="*/ 0 w 3635833"/>
                <a:gd name="connsiteY6" fmla="*/ 1820587 h 2855790"/>
                <a:gd name="connsiteX7" fmla="*/ 1820587 w 3635833"/>
                <a:gd name="connsiteY7" fmla="*/ 0 h 285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833" h="2855790">
                  <a:moveTo>
                    <a:pt x="1820587" y="0"/>
                  </a:moveTo>
                  <a:lnTo>
                    <a:pt x="3635833" y="0"/>
                  </a:lnTo>
                  <a:lnTo>
                    <a:pt x="3635833" y="1815246"/>
                  </a:lnTo>
                  <a:cubicBezTo>
                    <a:pt x="3635833" y="2192306"/>
                    <a:pt x="3521211" y="2542591"/>
                    <a:pt x="3324908" y="2833159"/>
                  </a:cubicBezTo>
                  <a:lnTo>
                    <a:pt x="3307985" y="2855790"/>
                  </a:lnTo>
                  <a:lnTo>
                    <a:pt x="0" y="2855790"/>
                  </a:lnTo>
                  <a:lnTo>
                    <a:pt x="0" y="1820587"/>
                  </a:lnTo>
                  <a:cubicBezTo>
                    <a:pt x="0" y="815093"/>
                    <a:pt x="815094" y="0"/>
                    <a:pt x="1820587" y="0"/>
                  </a:cubicBezTo>
                  <a:close/>
                </a:path>
              </a:pathLst>
            </a:custGeom>
            <a:solidFill>
              <a:srgbClr val="FFFFFF"/>
            </a:solidFill>
            <a:ln w="38100" cap="flat">
              <a:solidFill>
                <a:srgbClr val="F7F7F7"/>
              </a:solidFill>
              <a:prstDash val="solid"/>
              <a:miter/>
            </a:ln>
          </p:spPr>
          <p:txBody>
            <a:bodyPr wrap="square" rtlCol="0" anchor="ctr">
              <a:noAutofit/>
            </a:bodyPr>
            <a:lstStyle/>
            <a:p>
              <a:endParaRPr lang="en-US" dirty="0"/>
            </a:p>
          </p:txBody>
        </p:sp>
      </p:grpSp>
      <p:sp>
        <p:nvSpPr>
          <p:cNvPr id="53"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CE094BD4-92E3-B134-7E56-8018E0B981F1}"/>
              </a:ext>
            </a:extLst>
          </p:cNvPr>
          <p:cNvSpPr>
            <a:spLocks noGrp="1"/>
          </p:cNvSpPr>
          <p:nvPr>
            <p:ph type="title"/>
          </p:nvPr>
        </p:nvSpPr>
        <p:spPr>
          <a:xfrm>
            <a:off x="457200" y="758952"/>
            <a:ext cx="6139543" cy="1325563"/>
          </a:xfrm>
        </p:spPr>
        <p:txBody>
          <a:bodyPr anchor="b">
            <a:normAutofit/>
          </a:bodyPr>
          <a:lstStyle/>
          <a:p>
            <a:r>
              <a:rPr lang="en-US" dirty="0"/>
              <a:t>Black Hair Today</a:t>
            </a:r>
          </a:p>
        </p:txBody>
      </p:sp>
      <p:sp>
        <p:nvSpPr>
          <p:cNvPr id="3" name="Content Placeholder 2">
            <a:extLst>
              <a:ext uri="{FF2B5EF4-FFF2-40B4-BE49-F238E27FC236}">
                <a16:creationId xmlns:a16="http://schemas.microsoft.com/office/drawing/2014/main" id="{67296988-CA93-309A-A37D-E5A3A2237EBB}"/>
              </a:ext>
            </a:extLst>
          </p:cNvPr>
          <p:cNvSpPr>
            <a:spLocks noGrp="1"/>
          </p:cNvSpPr>
          <p:nvPr>
            <p:ph idx="1"/>
          </p:nvPr>
        </p:nvSpPr>
        <p:spPr>
          <a:xfrm>
            <a:off x="457200" y="2286001"/>
            <a:ext cx="6139543" cy="3878710"/>
          </a:xfrm>
        </p:spPr>
        <p:txBody>
          <a:bodyPr>
            <a:normAutofit/>
          </a:bodyPr>
          <a:lstStyle/>
          <a:p>
            <a:r>
              <a:rPr lang="en-US" sz="1700"/>
              <a:t>From intricate braids to colorful weaves, black hair has become a medium for self-expression and personal style.</a:t>
            </a:r>
          </a:p>
          <a:p>
            <a:r>
              <a:rPr lang="en-US" sz="1700"/>
              <a:t>In addition to being a form of body art, black hair is still used as a means of communication.</a:t>
            </a:r>
          </a:p>
          <a:p>
            <a:r>
              <a:rPr lang="en-US" sz="1700"/>
              <a:t>Certain hairstyles and textures can convey messages about one's identity, social status, and beliefs. These styles often incorporate cultural symbols and motifs, showcasing the rich history and heritage of black culture.</a:t>
            </a:r>
          </a:p>
          <a:p>
            <a:r>
              <a:rPr lang="en-US" sz="1700"/>
              <a:t>For example, dreadlocks have been associated with Rastafarianism and the reggae music scene, while afros were popularized during the Black Power movement of the 1960s and 1970s. </a:t>
            </a:r>
          </a:p>
          <a:p>
            <a:r>
              <a:rPr lang="en-US" sz="1700"/>
              <a:t>These hairstyles serve as a way for individuals to express their political and social views.</a:t>
            </a:r>
          </a:p>
        </p:txBody>
      </p:sp>
      <p:pic>
        <p:nvPicPr>
          <p:cNvPr id="5" name="Graphic 4" descr="Woman with cornrows">
            <a:extLst>
              <a:ext uri="{FF2B5EF4-FFF2-40B4-BE49-F238E27FC236}">
                <a16:creationId xmlns:a16="http://schemas.microsoft.com/office/drawing/2014/main" id="{A854F4B8-BF04-35A5-F55E-20A88D6634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997" y="755847"/>
            <a:ext cx="2137911" cy="2424704"/>
          </a:xfrm>
          <a:prstGeom prst="rect">
            <a:avLst/>
          </a:prstGeom>
        </p:spPr>
      </p:pic>
      <p:pic>
        <p:nvPicPr>
          <p:cNvPr id="7" name="Picture 6" descr="A young child sitting on a chair&#10;&#10;Description automatically generated with low confidence">
            <a:extLst>
              <a:ext uri="{FF2B5EF4-FFF2-40B4-BE49-F238E27FC236}">
                <a16:creationId xmlns:a16="http://schemas.microsoft.com/office/drawing/2014/main" id="{A77DB84E-4457-FF04-49B8-8C1D696AFE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5298" y="4341550"/>
            <a:ext cx="1577529" cy="2363340"/>
          </a:xfrm>
          <a:prstGeom prst="rect">
            <a:avLst/>
          </a:prstGeom>
        </p:spPr>
      </p:pic>
    </p:spTree>
    <p:extLst>
      <p:ext uri="{BB962C8B-B14F-4D97-AF65-F5344CB8AC3E}">
        <p14:creationId xmlns:p14="http://schemas.microsoft.com/office/powerpoint/2010/main" val="243119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0"/>
                                        <p:tgtEl>
                                          <p:spTgt spid="7"/>
                                        </p:tgtEl>
                                      </p:cBhvr>
                                    </p:animEffect>
                                    <p:anim calcmode="lin" valueType="num">
                                      <p:cBhvr>
                                        <p:cTn id="8" dur="30000" fill="hold"/>
                                        <p:tgtEl>
                                          <p:spTgt spid="7"/>
                                        </p:tgtEl>
                                        <p:attrNameLst>
                                          <p:attrName>ppt_x</p:attrName>
                                        </p:attrNameLst>
                                      </p:cBhvr>
                                      <p:tavLst>
                                        <p:tav tm="0">
                                          <p:val>
                                            <p:strVal val="#ppt_x"/>
                                          </p:val>
                                        </p:tav>
                                        <p:tav tm="100000">
                                          <p:val>
                                            <p:strVal val="#ppt_x"/>
                                          </p:val>
                                        </p:tav>
                                      </p:tavLst>
                                    </p:anim>
                                    <p:anim calcmode="lin" valueType="num">
                                      <p:cBhvr>
                                        <p:cTn id="9" dur="30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4"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56"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58" name="Group 57">
            <a:extLst>
              <a:ext uri="{FF2B5EF4-FFF2-40B4-BE49-F238E27FC236}">
                <a16:creationId xmlns:a16="http://schemas.microsoft.com/office/drawing/2014/main" id="{ACFFE4B1-0C8D-42AF-8708-9452BBC0F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68058" y="0"/>
            <a:ext cx="4842451" cy="6290051"/>
            <a:chOff x="6968058" y="0"/>
            <a:chExt cx="4842451" cy="6290051"/>
          </a:xfrm>
        </p:grpSpPr>
        <p:sp>
          <p:nvSpPr>
            <p:cNvPr id="59" name="Oval 58">
              <a:extLst>
                <a:ext uri="{FF2B5EF4-FFF2-40B4-BE49-F238E27FC236}">
                  <a16:creationId xmlns:a16="http://schemas.microsoft.com/office/drawing/2014/main" id="{F2640A5D-6AAA-4BD0-8F9E-947D32E86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02463" y="453951"/>
              <a:ext cx="608046" cy="608046"/>
            </a:xfrm>
            <a:prstGeom prst="ellipse">
              <a:avLst/>
            </a:prstGeom>
            <a:solidFill>
              <a:schemeClr val="accent1">
                <a:lumMod val="60000"/>
                <a:lumOff val="40000"/>
                <a:alpha val="60000"/>
              </a:schemeClr>
            </a:solidFill>
            <a:ln w="9331" cap="flat">
              <a:noFill/>
              <a:prstDash val="solid"/>
              <a:miter/>
            </a:ln>
          </p:spPr>
          <p:txBody>
            <a:bodyPr rtlCol="0" anchor="ctr"/>
            <a:lstStyle/>
            <a:p>
              <a:endParaRPr lang="en-US">
                <a:solidFill>
                  <a:schemeClr val="tx1"/>
                </a:solidFill>
              </a:endParaRPr>
            </a:p>
          </p:txBody>
        </p:sp>
        <p:sp>
          <p:nvSpPr>
            <p:cNvPr id="60" name="Graphic 18">
              <a:extLst>
                <a:ext uri="{FF2B5EF4-FFF2-40B4-BE49-F238E27FC236}">
                  <a16:creationId xmlns:a16="http://schemas.microsoft.com/office/drawing/2014/main" id="{5004930C-818C-41BC-8346-DD8A8AA56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600000">
              <a:off x="7192513" y="5208982"/>
              <a:ext cx="856614" cy="1305524"/>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61" name="Oval 60">
              <a:extLst>
                <a:ext uri="{FF2B5EF4-FFF2-40B4-BE49-F238E27FC236}">
                  <a16:creationId xmlns:a16="http://schemas.microsoft.com/office/drawing/2014/main" id="{F2150E4F-A492-4FF2-A7B7-3275EAEDD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28124" y="4672162"/>
              <a:ext cx="256132" cy="2561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178181CF-FD84-4C33-A523-4227DD0AB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00707" y="0"/>
              <a:ext cx="3721476" cy="1682047"/>
            </a:xfrm>
            <a:custGeom>
              <a:avLst/>
              <a:gdLst>
                <a:gd name="connsiteX0" fmla="*/ 0 w 3721476"/>
                <a:gd name="connsiteY0" fmla="*/ 0 h 1682047"/>
                <a:gd name="connsiteX1" fmla="*/ 3721476 w 3721476"/>
                <a:gd name="connsiteY1" fmla="*/ 0 h 1682047"/>
                <a:gd name="connsiteX2" fmla="*/ 3721230 w 3721476"/>
                <a:gd name="connsiteY2" fmla="*/ 4881 h 1682047"/>
                <a:gd name="connsiteX3" fmla="*/ 1862697 w 3721476"/>
                <a:gd name="connsiteY3" fmla="*/ 1682047 h 1682047"/>
                <a:gd name="connsiteX4" fmla="*/ 0 w 3721476"/>
                <a:gd name="connsiteY4" fmla="*/ 1682047 h 168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476" h="1682047">
                  <a:moveTo>
                    <a:pt x="0" y="0"/>
                  </a:moveTo>
                  <a:lnTo>
                    <a:pt x="3721476" y="0"/>
                  </a:lnTo>
                  <a:lnTo>
                    <a:pt x="3721230" y="4881"/>
                  </a:lnTo>
                  <a:cubicBezTo>
                    <a:pt x="3625562" y="946929"/>
                    <a:pt x="2829989" y="1682047"/>
                    <a:pt x="1862697" y="1682047"/>
                  </a:cubicBezTo>
                  <a:lnTo>
                    <a:pt x="0" y="1682047"/>
                  </a:lnTo>
                  <a:close/>
                </a:path>
              </a:pathLst>
            </a:custGeom>
            <a:solidFill>
              <a:schemeClr val="accent1">
                <a:alpha val="60000"/>
              </a:schemeClr>
            </a:solidFill>
            <a:ln w="933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A4291BA4-6012-4E62-9967-AAF860BC23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94494" y="0"/>
              <a:ext cx="3281081" cy="1452282"/>
            </a:xfrm>
            <a:custGeom>
              <a:avLst/>
              <a:gdLst>
                <a:gd name="connsiteX0" fmla="*/ 0 w 2872279"/>
                <a:gd name="connsiteY0" fmla="*/ 0 h 1183937"/>
                <a:gd name="connsiteX1" fmla="*/ 2872279 w 2872279"/>
                <a:gd name="connsiteY1" fmla="*/ 0 h 1183937"/>
                <a:gd name="connsiteX2" fmla="*/ 2868418 w 2872279"/>
                <a:gd name="connsiteY2" fmla="*/ 25304 h 1183937"/>
                <a:gd name="connsiteX3" fmla="*/ 1446821 w 2872279"/>
                <a:gd name="connsiteY3" fmla="*/ 1183937 h 1183937"/>
                <a:gd name="connsiteX4" fmla="*/ 0 w 2872279"/>
                <a:gd name="connsiteY4" fmla="*/ 1183937 h 1183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279" h="1183937">
                  <a:moveTo>
                    <a:pt x="0" y="0"/>
                  </a:moveTo>
                  <a:lnTo>
                    <a:pt x="2872279" y="0"/>
                  </a:lnTo>
                  <a:lnTo>
                    <a:pt x="2868418" y="25304"/>
                  </a:lnTo>
                  <a:cubicBezTo>
                    <a:pt x="2733112" y="686540"/>
                    <a:pt x="2148060" y="1183937"/>
                    <a:pt x="1446821" y="1183937"/>
                  </a:cubicBezTo>
                  <a:lnTo>
                    <a:pt x="0" y="1183937"/>
                  </a:lnTo>
                  <a:close/>
                </a:path>
              </a:pathLst>
            </a:custGeom>
            <a:pattFill prst="pct5">
              <a:fgClr>
                <a:schemeClr val="accent4">
                  <a:lumMod val="60000"/>
                  <a:lumOff val="40000"/>
                </a:schemeClr>
              </a:fgClr>
              <a:bgClr>
                <a:schemeClr val="bg2">
                  <a:lumMod val="75000"/>
                  <a:lumOff val="25000"/>
                </a:schemeClr>
              </a:bgClr>
            </a:pattFill>
            <a:ln w="9525" cap="flat">
              <a:noFill/>
              <a:prstDash val="solid"/>
              <a:miter/>
            </a:ln>
          </p:spPr>
          <p:txBody>
            <a:bodyPr rtlCol="0" anchor="ctr"/>
            <a:lstStyle/>
            <a:p>
              <a:endParaRPr lang="en-US"/>
            </a:p>
          </p:txBody>
        </p:sp>
        <p:sp>
          <p:nvSpPr>
            <p:cNvPr id="64" name="Graphic 9">
              <a:extLst>
                <a:ext uri="{FF2B5EF4-FFF2-40B4-BE49-F238E27FC236}">
                  <a16:creationId xmlns:a16="http://schemas.microsoft.com/office/drawing/2014/main" id="{DB4C2B0A-BA86-462E-AECA-6706FA6C9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00707" y="1837752"/>
              <a:ext cx="4389377" cy="4389374"/>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grpSp>
      <p:sp>
        <p:nvSpPr>
          <p:cNvPr id="66"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933BC5EE-1C88-9CD6-67BD-513709023A6B}"/>
              </a:ext>
            </a:extLst>
          </p:cNvPr>
          <p:cNvSpPr>
            <a:spLocks noGrp="1"/>
          </p:cNvSpPr>
          <p:nvPr>
            <p:ph type="title"/>
          </p:nvPr>
        </p:nvSpPr>
        <p:spPr>
          <a:xfrm>
            <a:off x="457200" y="758952"/>
            <a:ext cx="6158753" cy="1325563"/>
          </a:xfrm>
        </p:spPr>
        <p:txBody>
          <a:bodyPr anchor="b">
            <a:normAutofit/>
          </a:bodyPr>
          <a:lstStyle/>
          <a:p>
            <a:r>
              <a:rPr lang="en-US" sz="4100" dirty="0"/>
              <a:t>Discrimination and Appropriation of Black Hair</a:t>
            </a:r>
          </a:p>
        </p:txBody>
      </p:sp>
      <p:sp>
        <p:nvSpPr>
          <p:cNvPr id="3" name="Content Placeholder 2">
            <a:extLst>
              <a:ext uri="{FF2B5EF4-FFF2-40B4-BE49-F238E27FC236}">
                <a16:creationId xmlns:a16="http://schemas.microsoft.com/office/drawing/2014/main" id="{1AE951A5-BA5A-1C58-9C87-478B1FDEB910}"/>
              </a:ext>
            </a:extLst>
          </p:cNvPr>
          <p:cNvSpPr>
            <a:spLocks noGrp="1"/>
          </p:cNvSpPr>
          <p:nvPr>
            <p:ph idx="1"/>
          </p:nvPr>
        </p:nvSpPr>
        <p:spPr>
          <a:xfrm>
            <a:off x="457200" y="2286000"/>
            <a:ext cx="6158753" cy="3878707"/>
          </a:xfrm>
        </p:spPr>
        <p:txBody>
          <a:bodyPr>
            <a:normAutofit/>
          </a:bodyPr>
          <a:lstStyle/>
          <a:p>
            <a:r>
              <a:rPr lang="en-US" dirty="0"/>
              <a:t>Today, black hair discrimination still exists in many parts of the world.</a:t>
            </a:r>
          </a:p>
          <a:p>
            <a:r>
              <a:rPr lang="en-US" dirty="0"/>
              <a:t>Many workplaces and schools have policies that prohibit natural hair styles such as afros, braids, and locs.</a:t>
            </a:r>
          </a:p>
          <a:p>
            <a:r>
              <a:rPr lang="en-US" dirty="0"/>
              <a:t>This discriminatory attitude often leads to instances of racism and microaggressions all while infringing upon an individual's right to express themselves freely.</a:t>
            </a:r>
          </a:p>
          <a:p>
            <a:r>
              <a:rPr lang="en-US" dirty="0"/>
              <a:t>Additional, non-black people frequently appropriate these hairstyles without acknowledging their cultural significance or the struggles that black people have faced in wearing them (The Ard, 2022).</a:t>
            </a:r>
          </a:p>
        </p:txBody>
      </p:sp>
      <p:pic>
        <p:nvPicPr>
          <p:cNvPr id="5" name="Graphic 4" descr="Curly haired woman raising hand">
            <a:extLst>
              <a:ext uri="{FF2B5EF4-FFF2-40B4-BE49-F238E27FC236}">
                <a16:creationId xmlns:a16="http://schemas.microsoft.com/office/drawing/2014/main" id="{F5E52654-ED36-C31A-5432-8939544C87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53205" y="2457802"/>
            <a:ext cx="2419533" cy="3061451"/>
          </a:xfrm>
          <a:prstGeom prst="rect">
            <a:avLst/>
          </a:prstGeom>
        </p:spPr>
      </p:pic>
    </p:spTree>
    <p:extLst>
      <p:ext uri="{BB962C8B-B14F-4D97-AF65-F5344CB8AC3E}">
        <p14:creationId xmlns:p14="http://schemas.microsoft.com/office/powerpoint/2010/main" val="2873444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8"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30" name="Graphic 9">
            <a:extLst>
              <a:ext uri="{FF2B5EF4-FFF2-40B4-BE49-F238E27FC236}">
                <a16:creationId xmlns:a16="http://schemas.microsoft.com/office/drawing/2014/main" id="{61D32E23-CD34-4C85-8167-14669FD3E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1818" y="16444"/>
            <a:ext cx="6893328" cy="684699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32"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4F323FD-9E7D-A307-A843-382D3F1C6314}"/>
              </a:ext>
            </a:extLst>
          </p:cNvPr>
          <p:cNvSpPr>
            <a:spLocks noGrp="1"/>
          </p:cNvSpPr>
          <p:nvPr>
            <p:ph type="title"/>
          </p:nvPr>
        </p:nvSpPr>
        <p:spPr>
          <a:xfrm>
            <a:off x="457200" y="758952"/>
            <a:ext cx="4640729" cy="1325563"/>
          </a:xfrm>
        </p:spPr>
        <p:txBody>
          <a:bodyPr anchor="b">
            <a:normAutofit/>
          </a:bodyPr>
          <a:lstStyle/>
          <a:p>
            <a:r>
              <a:rPr lang="en-US" sz="3400"/>
              <a:t>Scrutiny within Black Communities and Faiths</a:t>
            </a:r>
          </a:p>
        </p:txBody>
      </p:sp>
      <p:sp>
        <p:nvSpPr>
          <p:cNvPr id="3" name="Content Placeholder 2">
            <a:extLst>
              <a:ext uri="{FF2B5EF4-FFF2-40B4-BE49-F238E27FC236}">
                <a16:creationId xmlns:a16="http://schemas.microsoft.com/office/drawing/2014/main" id="{9A0E07ED-5E9C-02F5-911E-72ECD59EF4C6}"/>
              </a:ext>
            </a:extLst>
          </p:cNvPr>
          <p:cNvSpPr>
            <a:spLocks noGrp="1"/>
          </p:cNvSpPr>
          <p:nvPr>
            <p:ph idx="1"/>
          </p:nvPr>
        </p:nvSpPr>
        <p:spPr>
          <a:xfrm>
            <a:off x="457200" y="2286000"/>
            <a:ext cx="4640729" cy="3887585"/>
          </a:xfrm>
        </p:spPr>
        <p:txBody>
          <a:bodyPr>
            <a:normAutofit/>
          </a:bodyPr>
          <a:lstStyle/>
          <a:p>
            <a:r>
              <a:rPr lang="en-US" dirty="0"/>
              <a:t>The issue of internalized discrimination in black communities is a concern, particularly when it comes to the scrutiny and perpetuation of Eurocentric beauty standards. </a:t>
            </a:r>
          </a:p>
          <a:p>
            <a:r>
              <a:rPr lang="en-US" dirty="0"/>
              <a:t>For instance, some high school rules may unfairly target black students' hair length.</a:t>
            </a:r>
          </a:p>
          <a:p>
            <a:endParaRPr lang="en-US" dirty="0"/>
          </a:p>
        </p:txBody>
      </p:sp>
      <p:pic>
        <p:nvPicPr>
          <p:cNvPr id="5" name="Picture 4">
            <a:extLst>
              <a:ext uri="{FF2B5EF4-FFF2-40B4-BE49-F238E27FC236}">
                <a16:creationId xmlns:a16="http://schemas.microsoft.com/office/drawing/2014/main" id="{63D2789F-FCAA-C0DF-5B56-F383B5FE034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p:blipFill>
        <p:spPr>
          <a:xfrm>
            <a:off x="7240018" y="1164092"/>
            <a:ext cx="3238611" cy="4659872"/>
          </a:xfrm>
          <a:prstGeom prst="rect">
            <a:avLst/>
          </a:prstGeom>
        </p:spPr>
      </p:pic>
    </p:spTree>
    <p:extLst>
      <p:ext uri="{BB962C8B-B14F-4D97-AF65-F5344CB8AC3E}">
        <p14:creationId xmlns:p14="http://schemas.microsoft.com/office/powerpoint/2010/main" val="2968408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31" name="Color Fill">
            <a:extLst>
              <a:ext uri="{FF2B5EF4-FFF2-40B4-BE49-F238E27FC236}">
                <a16:creationId xmlns:a16="http://schemas.microsoft.com/office/drawing/2014/main" id="{BA44E6CA-03F3-47EA-A9F3-5C0674E28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32" name="Group 15">
            <a:extLst>
              <a:ext uri="{FF2B5EF4-FFF2-40B4-BE49-F238E27FC236}">
                <a16:creationId xmlns:a16="http://schemas.microsoft.com/office/drawing/2014/main" id="{3DD549F6-F801-4D87-96F7-1D82335002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87143" y="253625"/>
            <a:ext cx="5001809" cy="6389099"/>
            <a:chOff x="7187143" y="253625"/>
            <a:chExt cx="5001809" cy="6389099"/>
          </a:xfrm>
        </p:grpSpPr>
        <p:sp>
          <p:nvSpPr>
            <p:cNvPr id="17" name="Graphic 9">
              <a:extLst>
                <a:ext uri="{FF2B5EF4-FFF2-40B4-BE49-F238E27FC236}">
                  <a16:creationId xmlns:a16="http://schemas.microsoft.com/office/drawing/2014/main" id="{39401036-E9D9-49EB-BD97-7545E5C1F2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87143" y="484365"/>
              <a:ext cx="1603949" cy="1603948"/>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33" name="Graphic 18">
              <a:extLst>
                <a:ext uri="{FF2B5EF4-FFF2-40B4-BE49-F238E27FC236}">
                  <a16:creationId xmlns:a16="http://schemas.microsoft.com/office/drawing/2014/main" id="{FC074AEF-4052-406B-8803-C2D8B2D26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10235435" y="4125927"/>
              <a:ext cx="1651385" cy="2516797"/>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34" name="Oval 18">
              <a:extLst>
                <a:ext uri="{FF2B5EF4-FFF2-40B4-BE49-F238E27FC236}">
                  <a16:creationId xmlns:a16="http://schemas.microsoft.com/office/drawing/2014/main" id="{BB08F37A-8772-4214-9F1E-56630D3AA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7820" y="3215806"/>
              <a:ext cx="265579" cy="265579"/>
            </a:xfrm>
            <a:prstGeom prst="ellipse">
              <a:avLst/>
            </a:pr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endParaRPr lang="en-US">
                <a:solidFill>
                  <a:schemeClr val="tx1"/>
                </a:solidFill>
              </a:endParaRPr>
            </a:p>
          </p:txBody>
        </p:sp>
        <p:sp>
          <p:nvSpPr>
            <p:cNvPr id="35" name="Freeform: Shape 19">
              <a:extLst>
                <a:ext uri="{FF2B5EF4-FFF2-40B4-BE49-F238E27FC236}">
                  <a16:creationId xmlns:a16="http://schemas.microsoft.com/office/drawing/2014/main" id="{A2251D89-B386-4AB5-B089-B5D9BC26D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0221" y="2032025"/>
              <a:ext cx="528731" cy="1057462"/>
            </a:xfrm>
            <a:custGeom>
              <a:avLst/>
              <a:gdLst>
                <a:gd name="connsiteX0" fmla="*/ 528731 w 528731"/>
                <a:gd name="connsiteY0" fmla="*/ 0 h 1057462"/>
                <a:gd name="connsiteX1" fmla="*/ 528731 w 528731"/>
                <a:gd name="connsiteY1" fmla="*/ 1057462 h 1057462"/>
                <a:gd name="connsiteX2" fmla="*/ 0 w 528731"/>
                <a:gd name="connsiteY2" fmla="*/ 528731 h 1057462"/>
                <a:gd name="connsiteX3" fmla="*/ 528731 w 528731"/>
                <a:gd name="connsiteY3" fmla="*/ 0 h 1057462"/>
              </a:gdLst>
              <a:ahLst/>
              <a:cxnLst>
                <a:cxn ang="0">
                  <a:pos x="connsiteX0" y="connsiteY0"/>
                </a:cxn>
                <a:cxn ang="0">
                  <a:pos x="connsiteX1" y="connsiteY1"/>
                </a:cxn>
                <a:cxn ang="0">
                  <a:pos x="connsiteX2" y="connsiteY2"/>
                </a:cxn>
                <a:cxn ang="0">
                  <a:pos x="connsiteX3" y="connsiteY3"/>
                </a:cxn>
              </a:cxnLst>
              <a:rect l="l" t="t" r="r" b="b"/>
              <a:pathLst>
                <a:path w="528731" h="1057462">
                  <a:moveTo>
                    <a:pt x="528731" y="0"/>
                  </a:moveTo>
                  <a:lnTo>
                    <a:pt x="528731" y="1057462"/>
                  </a:lnTo>
                  <a:cubicBezTo>
                    <a:pt x="236721" y="1057462"/>
                    <a:pt x="0" y="820741"/>
                    <a:pt x="0" y="528731"/>
                  </a:cubicBezTo>
                  <a:cubicBezTo>
                    <a:pt x="0" y="236721"/>
                    <a:pt x="236721" y="0"/>
                    <a:pt x="528731" y="0"/>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36" name="Oval 20">
              <a:extLst>
                <a:ext uri="{FF2B5EF4-FFF2-40B4-BE49-F238E27FC236}">
                  <a16:creationId xmlns:a16="http://schemas.microsoft.com/office/drawing/2014/main" id="{D638B25C-4602-4A3C-A66B-0AB13180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65922" y="253625"/>
              <a:ext cx="265579" cy="265579"/>
            </a:xfrm>
            <a:prstGeom prst="ellipse">
              <a:avLst/>
            </a:prstGeom>
            <a:solidFill>
              <a:schemeClr val="accent2"/>
            </a:solidFill>
            <a:ln w="9525" cap="flat">
              <a:noFill/>
              <a:prstDash val="solid"/>
              <a:miter/>
            </a:ln>
          </p:spPr>
          <p:txBody>
            <a:bodyPr rtlCol="0" anchor="ctr"/>
            <a:lstStyle/>
            <a:p>
              <a:endParaRPr lang="en-US">
                <a:solidFill>
                  <a:schemeClr val="tx1"/>
                </a:solidFill>
              </a:endParaRPr>
            </a:p>
          </p:txBody>
        </p:sp>
        <p:sp>
          <p:nvSpPr>
            <p:cNvPr id="37" name="Oval 21">
              <a:extLst>
                <a:ext uri="{FF2B5EF4-FFF2-40B4-BE49-F238E27FC236}">
                  <a16:creationId xmlns:a16="http://schemas.microsoft.com/office/drawing/2014/main" id="{0356692E-D274-4135-BC4B-E3574F723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62543" y="609313"/>
              <a:ext cx="3301337" cy="3301337"/>
            </a:xfrm>
            <a:prstGeom prst="ellipse">
              <a:avLst/>
            </a:prstGeom>
            <a:solidFill>
              <a:srgbClr val="FFFFFF"/>
            </a:solidFill>
            <a:ln w="3810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22">
              <a:extLst>
                <a:ext uri="{FF2B5EF4-FFF2-40B4-BE49-F238E27FC236}">
                  <a16:creationId xmlns:a16="http://schemas.microsoft.com/office/drawing/2014/main" id="{96DF8DF4-882E-497E-85AF-399DA799E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00754" y="3579089"/>
              <a:ext cx="2726829" cy="2726829"/>
            </a:xfrm>
            <a:prstGeom prst="ellipse">
              <a:avLst/>
            </a:prstGeom>
            <a:solidFill>
              <a:srgbClr val="FFFFFF"/>
            </a:solidFill>
            <a:ln w="3810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2A794AC-22E1-0CB4-750A-13AFDE73434F}"/>
              </a:ext>
            </a:extLst>
          </p:cNvPr>
          <p:cNvSpPr>
            <a:spLocks noGrp="1"/>
          </p:cNvSpPr>
          <p:nvPr>
            <p:ph type="title"/>
          </p:nvPr>
        </p:nvSpPr>
        <p:spPr>
          <a:xfrm>
            <a:off x="457200" y="758952"/>
            <a:ext cx="5351843" cy="1325563"/>
          </a:xfrm>
        </p:spPr>
        <p:txBody>
          <a:bodyPr anchor="b">
            <a:normAutofit/>
          </a:bodyPr>
          <a:lstStyle/>
          <a:p>
            <a:r>
              <a:rPr lang="en-US" dirty="0"/>
              <a:t>Recent Debates and Progress</a:t>
            </a:r>
          </a:p>
        </p:txBody>
      </p:sp>
      <p:sp>
        <p:nvSpPr>
          <p:cNvPr id="3" name="Content Placeholder 2">
            <a:extLst>
              <a:ext uri="{FF2B5EF4-FFF2-40B4-BE49-F238E27FC236}">
                <a16:creationId xmlns:a16="http://schemas.microsoft.com/office/drawing/2014/main" id="{FB4D7CF1-5111-6A86-9AF9-4BEEA354C117}"/>
              </a:ext>
            </a:extLst>
          </p:cNvPr>
          <p:cNvSpPr>
            <a:spLocks noGrp="1"/>
          </p:cNvSpPr>
          <p:nvPr>
            <p:ph idx="1"/>
          </p:nvPr>
        </p:nvSpPr>
        <p:spPr>
          <a:xfrm>
            <a:off x="457200" y="2286000"/>
            <a:ext cx="5351843" cy="3878707"/>
          </a:xfrm>
        </p:spPr>
        <p:txBody>
          <a:bodyPr>
            <a:normAutofit/>
          </a:bodyPr>
          <a:lstStyle/>
          <a:p>
            <a:r>
              <a:rPr lang="en-US"/>
              <a:t>The fight for hair equality continues, with many individuals advocating for legislation to protect black hair.</a:t>
            </a:r>
          </a:p>
          <a:p>
            <a:r>
              <a:rPr lang="en-US"/>
              <a:t>The prohibition of dreadlocks on a Jamaican student has stirred controversy, as reported by the Jamaica Gleaner in 2021.</a:t>
            </a:r>
          </a:p>
          <a:p>
            <a:r>
              <a:rPr lang="en-US"/>
              <a:t>In 2019, CNN reported on California's ban on discrimination against natural hair.</a:t>
            </a:r>
          </a:p>
          <a:p>
            <a:endParaRPr lang="en-US"/>
          </a:p>
          <a:p>
            <a:endParaRPr lang="en-US" dirty="0"/>
          </a:p>
        </p:txBody>
      </p:sp>
      <p:pic>
        <p:nvPicPr>
          <p:cNvPr id="7" name="Graphic 6" descr="Woman taking a photo">
            <a:extLst>
              <a:ext uri="{FF2B5EF4-FFF2-40B4-BE49-F238E27FC236}">
                <a16:creationId xmlns:a16="http://schemas.microsoft.com/office/drawing/2014/main" id="{1609B937-8F98-77A6-39F1-1FCBD80869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76388" y="3789923"/>
            <a:ext cx="1794221" cy="2305159"/>
          </a:xfrm>
          <a:prstGeom prst="rect">
            <a:avLst/>
          </a:prstGeom>
        </p:spPr>
      </p:pic>
      <p:pic>
        <p:nvPicPr>
          <p:cNvPr id="5" name="Graphic 4" descr="Girl wearing cape">
            <a:extLst>
              <a:ext uri="{FF2B5EF4-FFF2-40B4-BE49-F238E27FC236}">
                <a16:creationId xmlns:a16="http://schemas.microsoft.com/office/drawing/2014/main" id="{942F59E8-1DE1-384B-65F7-47DBEAB72D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54232" y="735863"/>
            <a:ext cx="1534456" cy="3183996"/>
          </a:xfrm>
          <a:prstGeom prst="rect">
            <a:avLst/>
          </a:prstGeom>
        </p:spPr>
      </p:pic>
    </p:spTree>
    <p:extLst>
      <p:ext uri="{BB962C8B-B14F-4D97-AF65-F5344CB8AC3E}">
        <p14:creationId xmlns:p14="http://schemas.microsoft.com/office/powerpoint/2010/main" val="3950163342"/>
      </p:ext>
    </p:extLst>
  </p:cSld>
  <p:clrMapOvr>
    <a:masterClrMapping/>
  </p:clrMapOvr>
</p:sld>
</file>

<file path=ppt/theme/theme1.xml><?xml version="1.0" encoding="utf-8"?>
<a:theme xmlns:a="http://schemas.openxmlformats.org/drawingml/2006/main" name="TropicVTI">
  <a:themeElements>
    <a:clrScheme name="Tropic">
      <a:dk1>
        <a:srgbClr val="000000"/>
      </a:dk1>
      <a:lt1>
        <a:sysClr val="window" lastClr="FFFFFF"/>
      </a:lt1>
      <a:dk2>
        <a:srgbClr val="09392F"/>
      </a:dk2>
      <a:lt2>
        <a:srgbClr val="ECF0F0"/>
      </a:lt2>
      <a:accent1>
        <a:srgbClr val="1EBE9B"/>
      </a:accent1>
      <a:accent2>
        <a:srgbClr val="FD7C7C"/>
      </a:accent2>
      <a:accent3>
        <a:srgbClr val="7DA8B5"/>
      </a:accent3>
      <a:accent4>
        <a:srgbClr val="168E74"/>
      </a:accent4>
      <a:accent5>
        <a:srgbClr val="FB7365"/>
      </a:accent5>
      <a:accent6>
        <a:srgbClr val="D39B17"/>
      </a:accent6>
      <a:hlink>
        <a:srgbClr val="EF08F7"/>
      </a:hlink>
      <a:folHlink>
        <a:srgbClr val="8477FE"/>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E1E41B52CD294A8A2EA0C849CD51CF" ma:contentTypeVersion="10" ma:contentTypeDescription="Create a new document." ma:contentTypeScope="" ma:versionID="4dae9602fcd4f879bbd09986d0afcdc7">
  <xsd:schema xmlns:xsd="http://www.w3.org/2001/XMLSchema" xmlns:xs="http://www.w3.org/2001/XMLSchema" xmlns:p="http://schemas.microsoft.com/office/2006/metadata/properties" xmlns:ns3="85cc64d4-6979-42cc-b35c-627acac4babb" xmlns:ns4="3b824304-4adc-40bb-b4ea-8e042870c93b" targetNamespace="http://schemas.microsoft.com/office/2006/metadata/properties" ma:root="true" ma:fieldsID="17708ca5357b2a462e13d760d0e47806" ns3:_="" ns4:_="">
    <xsd:import namespace="85cc64d4-6979-42cc-b35c-627acac4babb"/>
    <xsd:import namespace="3b824304-4adc-40bb-b4ea-8e042870c93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c64d4-6979-42cc-b35c-627acac4ba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_activity" ma:index="17"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824304-4adc-40bb-b4ea-8e042870c93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5cc64d4-6979-42cc-b35c-627acac4babb" xsi:nil="true"/>
  </documentManagement>
</p:properties>
</file>

<file path=customXml/itemProps1.xml><?xml version="1.0" encoding="utf-8"?>
<ds:datastoreItem xmlns:ds="http://schemas.openxmlformats.org/officeDocument/2006/customXml" ds:itemID="{14B835AA-BC0A-4776-AAFB-E35CDD95C8A8}">
  <ds:schemaRefs>
    <ds:schemaRef ds:uri="http://schemas.microsoft.com/sharepoint/v3/contenttype/forms"/>
  </ds:schemaRefs>
</ds:datastoreItem>
</file>

<file path=customXml/itemProps2.xml><?xml version="1.0" encoding="utf-8"?>
<ds:datastoreItem xmlns:ds="http://schemas.openxmlformats.org/officeDocument/2006/customXml" ds:itemID="{013CE0AE-36F0-433B-859D-F30E1D3267DA}">
  <ds:schemaRefs>
    <ds:schemaRef ds:uri="http://schemas.microsoft.com/office/2006/metadata/contentType"/>
    <ds:schemaRef ds:uri="http://schemas.microsoft.com/office/2006/metadata/properties/metaAttributes"/>
    <ds:schemaRef ds:uri="http://www.w3.org/2000/xmlns/"/>
    <ds:schemaRef ds:uri="http://www.w3.org/2001/XMLSchema"/>
    <ds:schemaRef ds:uri="85cc64d4-6979-42cc-b35c-627acac4babb"/>
    <ds:schemaRef ds:uri="3b824304-4adc-40bb-b4ea-8e042870c93b"/>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5FBBC7-BCB4-4E1A-B32E-AF5453630C31}">
  <ds:schemaRefs>
    <ds:schemaRef ds:uri="http://schemas.microsoft.com/office/2006/documentManagement/types"/>
    <ds:schemaRef ds:uri="3b824304-4adc-40bb-b4ea-8e042870c93b"/>
    <ds:schemaRef ds:uri="85cc64d4-6979-42cc-b35c-627acac4babb"/>
    <ds:schemaRef ds:uri="http://purl.org/dc/dcmitype/"/>
    <ds:schemaRef ds:uri="http://purl.org/dc/elements/1.1/"/>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11624</TotalTime>
  <Words>2378</Words>
  <Application>Microsoft Office PowerPoint</Application>
  <PresentationFormat>Widescreen</PresentationFormat>
  <Paragraphs>148</Paragraphs>
  <Slides>13</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Chalet</vt:lpstr>
      <vt:lpstr>Fira Sans</vt:lpstr>
      <vt:lpstr>Georgia</vt:lpstr>
      <vt:lpstr>Gill Sans Nova</vt:lpstr>
      <vt:lpstr>ReithSans</vt:lpstr>
      <vt:lpstr>Söhne</vt:lpstr>
      <vt:lpstr>Times New Roman</vt:lpstr>
      <vt:lpstr>TropicVTI</vt:lpstr>
      <vt:lpstr>Black Hair : A Medium for Communicative and Cultural Expression</vt:lpstr>
      <vt:lpstr>A Journey of Communication and Resistance</vt:lpstr>
      <vt:lpstr>The History of Black Hair</vt:lpstr>
      <vt:lpstr>Oppression during Slavery</vt:lpstr>
      <vt:lpstr>The Civil Rights Movement</vt:lpstr>
      <vt:lpstr>Black Hair Today</vt:lpstr>
      <vt:lpstr>Discrimination and Appropriation of Black Hair</vt:lpstr>
      <vt:lpstr>Scrutiny within Black Communities and Faiths</vt:lpstr>
      <vt:lpstr>Recent Debates and Progress</vt:lpstr>
      <vt:lpstr>Conclusion</vt:lpstr>
      <vt:lpstr>PowerPoint Presentation</vt:lpstr>
      <vt:lpstr>References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Hair : A Medium for Communicative and Cultural Expression</dc:title>
  <dc:creator>Roods Pierre</dc:creator>
  <cp:lastModifiedBy>Roods Pierre</cp:lastModifiedBy>
  <cp:revision>4</cp:revision>
  <cp:lastPrinted>2023-05-25T09:26:30Z</cp:lastPrinted>
  <dcterms:created xsi:type="dcterms:W3CDTF">2023-05-23T07:50:14Z</dcterms:created>
  <dcterms:modified xsi:type="dcterms:W3CDTF">2023-05-31T09:34:59Z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0x010100F2E1E41B52CD294A8A2EA0C849CD51CF</vt:lpwstr>
  </property>
</Properties>
</file>